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70"/>
  </p:notesMasterIdLst>
  <p:sldIdLst>
    <p:sldId id="256" r:id="rId2"/>
    <p:sldId id="309" r:id="rId3"/>
    <p:sldId id="400" r:id="rId4"/>
    <p:sldId id="314" r:id="rId5"/>
    <p:sldId id="379" r:id="rId6"/>
    <p:sldId id="385" r:id="rId7"/>
    <p:sldId id="387" r:id="rId8"/>
    <p:sldId id="388" r:id="rId9"/>
    <p:sldId id="389" r:id="rId10"/>
    <p:sldId id="386" r:id="rId11"/>
    <p:sldId id="390" r:id="rId12"/>
    <p:sldId id="374" r:id="rId13"/>
    <p:sldId id="375" r:id="rId14"/>
    <p:sldId id="376" r:id="rId15"/>
    <p:sldId id="416" r:id="rId16"/>
    <p:sldId id="401" r:id="rId17"/>
    <p:sldId id="403" r:id="rId18"/>
    <p:sldId id="402" r:id="rId19"/>
    <p:sldId id="312" r:id="rId20"/>
    <p:sldId id="356" r:id="rId21"/>
    <p:sldId id="358" r:id="rId22"/>
    <p:sldId id="359" r:id="rId23"/>
    <p:sldId id="393" r:id="rId24"/>
    <p:sldId id="394" r:id="rId25"/>
    <p:sldId id="360" r:id="rId26"/>
    <p:sldId id="397" r:id="rId27"/>
    <p:sldId id="408" r:id="rId28"/>
    <p:sldId id="395" r:id="rId29"/>
    <p:sldId id="362" r:id="rId30"/>
    <p:sldId id="364" r:id="rId31"/>
    <p:sldId id="365" r:id="rId32"/>
    <p:sldId id="396" r:id="rId33"/>
    <p:sldId id="398" r:id="rId34"/>
    <p:sldId id="399" r:id="rId35"/>
    <p:sldId id="369" r:id="rId36"/>
    <p:sldId id="371" r:id="rId37"/>
    <p:sldId id="372" r:id="rId38"/>
    <p:sldId id="373" r:id="rId39"/>
    <p:sldId id="404" r:id="rId40"/>
    <p:sldId id="316" r:id="rId41"/>
    <p:sldId id="417" r:id="rId42"/>
    <p:sldId id="311" r:id="rId43"/>
    <p:sldId id="337" r:id="rId44"/>
    <p:sldId id="338" r:id="rId45"/>
    <p:sldId id="339" r:id="rId46"/>
    <p:sldId id="340" r:id="rId47"/>
    <p:sldId id="313" r:id="rId48"/>
    <p:sldId id="321" r:id="rId49"/>
    <p:sldId id="322" r:id="rId50"/>
    <p:sldId id="325" r:id="rId51"/>
    <p:sldId id="323" r:id="rId52"/>
    <p:sldId id="342" r:id="rId53"/>
    <p:sldId id="343" r:id="rId54"/>
    <p:sldId id="328" r:id="rId55"/>
    <p:sldId id="336" r:id="rId56"/>
    <p:sldId id="418" r:id="rId57"/>
    <p:sldId id="324" r:id="rId58"/>
    <p:sldId id="329" r:id="rId59"/>
    <p:sldId id="419" r:id="rId60"/>
    <p:sldId id="344" r:id="rId61"/>
    <p:sldId id="330" r:id="rId62"/>
    <p:sldId id="363" r:id="rId63"/>
    <p:sldId id="348" r:id="rId64"/>
    <p:sldId id="355" r:id="rId65"/>
    <p:sldId id="420" r:id="rId66"/>
    <p:sldId id="405" r:id="rId67"/>
    <p:sldId id="421" r:id="rId68"/>
    <p:sldId id="370" r:id="rId69"/>
  </p:sldIdLst>
  <p:sldSz cx="12192000" cy="6858000"/>
  <p:notesSz cx="6858000" cy="9144000"/>
  <p:embeddedFontLst>
    <p:embeddedFont>
      <p:font typeface="Consolas" panose="020B0609020204030204" pitchFamily="49" charset="0"/>
      <p:regular r:id="rId71"/>
      <p:bold r:id="rId72"/>
      <p:italic r:id="rId73"/>
      <p:boldItalic r:id="rId74"/>
    </p:embeddedFont>
    <p:embeddedFont>
      <p:font typeface="Noto Sans Korean Regular" panose="020B0500000000000000" pitchFamily="34" charset="-127"/>
      <p:regular r:id="rId75"/>
    </p:embeddedFont>
    <p:embeddedFont>
      <p:font typeface="나눔스퀘어" panose="020B0600000101010101" pitchFamily="50" charset="-127"/>
      <p:regular r:id="rId76"/>
    </p:embeddedFont>
    <p:embeddedFont>
      <p:font typeface="나눔스퀘어 Bold" panose="020B0600000101010101" pitchFamily="50" charset="-127"/>
      <p:bold r:id="rId77"/>
    </p:embeddedFont>
    <p:embeddedFont>
      <p:font typeface="맑은 고딕" panose="020B0503020000020004" pitchFamily="50" charset="-127"/>
      <p:regular r:id="rId78"/>
      <p:bold r:id="rId7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00B050"/>
    <a:srgbClr val="6FA4FF"/>
    <a:srgbClr val="A1EF2B"/>
    <a:srgbClr val="A981F3"/>
    <a:srgbClr val="003569"/>
    <a:srgbClr val="FF868A"/>
    <a:srgbClr val="FFBD8D"/>
    <a:srgbClr val="FFE66F"/>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78" autoAdjust="0"/>
  </p:normalViewPr>
  <p:slideViewPr>
    <p:cSldViewPr snapToGrid="0">
      <p:cViewPr varScale="1">
        <p:scale>
          <a:sx n="98" d="100"/>
          <a:sy n="98" d="100"/>
        </p:scale>
        <p:origin x="654" y="90"/>
      </p:cViewPr>
      <p:guideLst/>
    </p:cSldViewPr>
  </p:slideViewPr>
  <p:notesTextViewPr>
    <p:cViewPr>
      <p:scale>
        <a:sx n="1" d="1"/>
        <a:sy n="1" d="1"/>
      </p:scale>
      <p:origin x="0" y="0"/>
    </p:cViewPr>
  </p:notesTextViewPr>
  <p:sorterViewPr>
    <p:cViewPr>
      <p:scale>
        <a:sx n="150" d="100"/>
        <a:sy n="150" d="100"/>
      </p:scale>
      <p:origin x="0" y="-9600"/>
    </p:cViewPr>
  </p:sorterViewPr>
  <p:notesViewPr>
    <p:cSldViewPr snapToGrid="0">
      <p:cViewPr varScale="1">
        <p:scale>
          <a:sx n="76" d="100"/>
          <a:sy n="76" d="100"/>
        </p:scale>
        <p:origin x="355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3AA08-8D46-4044-9BCC-CD18B54DF159}" type="datetimeFigureOut">
              <a:rPr lang="ko-KR" altLang="en-US" smtClean="0"/>
              <a:t>2020-10-24</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66B5-1B66-4EC2-9BC4-3FDD70644475}" type="slidenum">
              <a:rPr lang="ko-KR" altLang="en-US" smtClean="0"/>
              <a:t>‹#›</a:t>
            </a:fld>
            <a:endParaRPr lang="ko-KR" altLang="en-US" dirty="0"/>
          </a:p>
        </p:txBody>
      </p:sp>
    </p:spTree>
    <p:extLst>
      <p:ext uri="{BB962C8B-B14F-4D97-AF65-F5344CB8AC3E}">
        <p14:creationId xmlns:p14="http://schemas.microsoft.com/office/powerpoint/2010/main" val="25987508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0</a:t>
            </a:fld>
            <a:endParaRPr lang="ko-KR" altLang="en-US" dirty="0"/>
          </a:p>
        </p:txBody>
      </p:sp>
    </p:spTree>
    <p:extLst>
      <p:ext uri="{BB962C8B-B14F-4D97-AF65-F5344CB8AC3E}">
        <p14:creationId xmlns:p14="http://schemas.microsoft.com/office/powerpoint/2010/main" val="398265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9</a:t>
            </a:fld>
            <a:endParaRPr lang="ko-KR" altLang="en-US" dirty="0"/>
          </a:p>
        </p:txBody>
      </p:sp>
    </p:spTree>
    <p:extLst>
      <p:ext uri="{BB962C8B-B14F-4D97-AF65-F5344CB8AC3E}">
        <p14:creationId xmlns:p14="http://schemas.microsoft.com/office/powerpoint/2010/main" val="210383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10</a:t>
            </a:fld>
            <a:endParaRPr lang="ko-KR" altLang="en-US" dirty="0"/>
          </a:p>
        </p:txBody>
      </p:sp>
    </p:spTree>
    <p:extLst>
      <p:ext uri="{BB962C8B-B14F-4D97-AF65-F5344CB8AC3E}">
        <p14:creationId xmlns:p14="http://schemas.microsoft.com/office/powerpoint/2010/main" val="198460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11</a:t>
            </a:fld>
            <a:endParaRPr lang="ko-KR" altLang="en-US" dirty="0"/>
          </a:p>
        </p:txBody>
      </p:sp>
    </p:spTree>
    <p:extLst>
      <p:ext uri="{BB962C8B-B14F-4D97-AF65-F5344CB8AC3E}">
        <p14:creationId xmlns:p14="http://schemas.microsoft.com/office/powerpoint/2010/main" val="2303689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12</a:t>
            </a:fld>
            <a:endParaRPr lang="ko-KR" altLang="en-US" dirty="0"/>
          </a:p>
        </p:txBody>
      </p:sp>
    </p:spTree>
    <p:extLst>
      <p:ext uri="{BB962C8B-B14F-4D97-AF65-F5344CB8AC3E}">
        <p14:creationId xmlns:p14="http://schemas.microsoft.com/office/powerpoint/2010/main" val="109329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13</a:t>
            </a:fld>
            <a:endParaRPr lang="ko-KR" altLang="en-US" dirty="0"/>
          </a:p>
        </p:txBody>
      </p:sp>
    </p:spTree>
    <p:extLst>
      <p:ext uri="{BB962C8B-B14F-4D97-AF65-F5344CB8AC3E}">
        <p14:creationId xmlns:p14="http://schemas.microsoft.com/office/powerpoint/2010/main" val="255482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14</a:t>
            </a:fld>
            <a:endParaRPr lang="ko-KR" altLang="en-US" dirty="0"/>
          </a:p>
        </p:txBody>
      </p:sp>
    </p:spTree>
    <p:extLst>
      <p:ext uri="{BB962C8B-B14F-4D97-AF65-F5344CB8AC3E}">
        <p14:creationId xmlns:p14="http://schemas.microsoft.com/office/powerpoint/2010/main" val="304204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15</a:t>
            </a:fld>
            <a:endParaRPr lang="ko-KR" altLang="en-US" dirty="0"/>
          </a:p>
        </p:txBody>
      </p:sp>
    </p:spTree>
    <p:extLst>
      <p:ext uri="{BB962C8B-B14F-4D97-AF65-F5344CB8AC3E}">
        <p14:creationId xmlns:p14="http://schemas.microsoft.com/office/powerpoint/2010/main" val="89993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16</a:t>
            </a:fld>
            <a:endParaRPr lang="ko-KR" altLang="en-US" dirty="0"/>
          </a:p>
        </p:txBody>
      </p:sp>
    </p:spTree>
    <p:extLst>
      <p:ext uri="{BB962C8B-B14F-4D97-AF65-F5344CB8AC3E}">
        <p14:creationId xmlns:p14="http://schemas.microsoft.com/office/powerpoint/2010/main" val="1864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17</a:t>
            </a:fld>
            <a:endParaRPr lang="ko-KR" altLang="en-US" dirty="0"/>
          </a:p>
        </p:txBody>
      </p:sp>
    </p:spTree>
    <p:extLst>
      <p:ext uri="{BB962C8B-B14F-4D97-AF65-F5344CB8AC3E}">
        <p14:creationId xmlns:p14="http://schemas.microsoft.com/office/powerpoint/2010/main" val="3321079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18</a:t>
            </a:fld>
            <a:endParaRPr lang="ko-KR" altLang="en-US" dirty="0"/>
          </a:p>
        </p:txBody>
      </p:sp>
    </p:spTree>
    <p:extLst>
      <p:ext uri="{BB962C8B-B14F-4D97-AF65-F5344CB8AC3E}">
        <p14:creationId xmlns:p14="http://schemas.microsoft.com/office/powerpoint/2010/main" val="389927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a:t>
            </a:fld>
            <a:endParaRPr lang="ko-KR" altLang="en-US" dirty="0"/>
          </a:p>
        </p:txBody>
      </p:sp>
    </p:spTree>
    <p:extLst>
      <p:ext uri="{BB962C8B-B14F-4D97-AF65-F5344CB8AC3E}">
        <p14:creationId xmlns:p14="http://schemas.microsoft.com/office/powerpoint/2010/main" val="261518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19</a:t>
            </a:fld>
            <a:endParaRPr lang="ko-KR" altLang="en-US" dirty="0"/>
          </a:p>
        </p:txBody>
      </p:sp>
    </p:spTree>
    <p:extLst>
      <p:ext uri="{BB962C8B-B14F-4D97-AF65-F5344CB8AC3E}">
        <p14:creationId xmlns:p14="http://schemas.microsoft.com/office/powerpoint/2010/main" val="2616039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20</a:t>
            </a:fld>
            <a:endParaRPr lang="ko-KR" altLang="en-US" dirty="0"/>
          </a:p>
        </p:txBody>
      </p:sp>
    </p:spTree>
    <p:extLst>
      <p:ext uri="{BB962C8B-B14F-4D97-AF65-F5344CB8AC3E}">
        <p14:creationId xmlns:p14="http://schemas.microsoft.com/office/powerpoint/2010/main" val="89860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21</a:t>
            </a:fld>
            <a:endParaRPr lang="ko-KR" altLang="en-US" dirty="0"/>
          </a:p>
        </p:txBody>
      </p:sp>
    </p:spTree>
    <p:extLst>
      <p:ext uri="{BB962C8B-B14F-4D97-AF65-F5344CB8AC3E}">
        <p14:creationId xmlns:p14="http://schemas.microsoft.com/office/powerpoint/2010/main" val="136919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22</a:t>
            </a:fld>
            <a:endParaRPr lang="ko-KR" altLang="en-US" dirty="0"/>
          </a:p>
        </p:txBody>
      </p:sp>
    </p:spTree>
    <p:extLst>
      <p:ext uri="{BB962C8B-B14F-4D97-AF65-F5344CB8AC3E}">
        <p14:creationId xmlns:p14="http://schemas.microsoft.com/office/powerpoint/2010/main" val="377893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23</a:t>
            </a:fld>
            <a:endParaRPr lang="ko-KR" altLang="en-US" dirty="0"/>
          </a:p>
        </p:txBody>
      </p:sp>
    </p:spTree>
    <p:extLst>
      <p:ext uri="{BB962C8B-B14F-4D97-AF65-F5344CB8AC3E}">
        <p14:creationId xmlns:p14="http://schemas.microsoft.com/office/powerpoint/2010/main" val="158167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24</a:t>
            </a:fld>
            <a:endParaRPr lang="ko-KR" altLang="en-US" dirty="0"/>
          </a:p>
        </p:txBody>
      </p:sp>
    </p:spTree>
    <p:extLst>
      <p:ext uri="{BB962C8B-B14F-4D97-AF65-F5344CB8AC3E}">
        <p14:creationId xmlns:p14="http://schemas.microsoft.com/office/powerpoint/2010/main" val="262811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25</a:t>
            </a:fld>
            <a:endParaRPr lang="ko-KR" altLang="en-US" dirty="0"/>
          </a:p>
        </p:txBody>
      </p:sp>
    </p:spTree>
    <p:extLst>
      <p:ext uri="{BB962C8B-B14F-4D97-AF65-F5344CB8AC3E}">
        <p14:creationId xmlns:p14="http://schemas.microsoft.com/office/powerpoint/2010/main" val="1320442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26</a:t>
            </a:fld>
            <a:endParaRPr lang="ko-KR" altLang="en-US" dirty="0"/>
          </a:p>
        </p:txBody>
      </p:sp>
    </p:spTree>
    <p:extLst>
      <p:ext uri="{BB962C8B-B14F-4D97-AF65-F5344CB8AC3E}">
        <p14:creationId xmlns:p14="http://schemas.microsoft.com/office/powerpoint/2010/main" val="3274726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27</a:t>
            </a:fld>
            <a:endParaRPr lang="ko-KR" altLang="en-US" dirty="0"/>
          </a:p>
        </p:txBody>
      </p:sp>
    </p:spTree>
    <p:extLst>
      <p:ext uri="{BB962C8B-B14F-4D97-AF65-F5344CB8AC3E}">
        <p14:creationId xmlns:p14="http://schemas.microsoft.com/office/powerpoint/2010/main" val="344987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28</a:t>
            </a:fld>
            <a:endParaRPr lang="ko-KR" altLang="en-US" dirty="0"/>
          </a:p>
        </p:txBody>
      </p:sp>
    </p:spTree>
    <p:extLst>
      <p:ext uri="{BB962C8B-B14F-4D97-AF65-F5344CB8AC3E}">
        <p14:creationId xmlns:p14="http://schemas.microsoft.com/office/powerpoint/2010/main" val="7991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a:t>
            </a:fld>
            <a:endParaRPr lang="ko-KR" altLang="en-US" dirty="0"/>
          </a:p>
        </p:txBody>
      </p:sp>
    </p:spTree>
    <p:extLst>
      <p:ext uri="{BB962C8B-B14F-4D97-AF65-F5344CB8AC3E}">
        <p14:creationId xmlns:p14="http://schemas.microsoft.com/office/powerpoint/2010/main" val="3567140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29</a:t>
            </a:fld>
            <a:endParaRPr lang="ko-KR" altLang="en-US" dirty="0"/>
          </a:p>
        </p:txBody>
      </p:sp>
    </p:spTree>
    <p:extLst>
      <p:ext uri="{BB962C8B-B14F-4D97-AF65-F5344CB8AC3E}">
        <p14:creationId xmlns:p14="http://schemas.microsoft.com/office/powerpoint/2010/main" val="118271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30</a:t>
            </a:fld>
            <a:endParaRPr lang="ko-KR" altLang="en-US" dirty="0"/>
          </a:p>
        </p:txBody>
      </p:sp>
    </p:spTree>
    <p:extLst>
      <p:ext uri="{BB962C8B-B14F-4D97-AF65-F5344CB8AC3E}">
        <p14:creationId xmlns:p14="http://schemas.microsoft.com/office/powerpoint/2010/main" val="124215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31</a:t>
            </a:fld>
            <a:endParaRPr lang="ko-KR" altLang="en-US" dirty="0"/>
          </a:p>
        </p:txBody>
      </p:sp>
    </p:spTree>
    <p:extLst>
      <p:ext uri="{BB962C8B-B14F-4D97-AF65-F5344CB8AC3E}">
        <p14:creationId xmlns:p14="http://schemas.microsoft.com/office/powerpoint/2010/main" val="1914569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32</a:t>
            </a:fld>
            <a:endParaRPr lang="ko-KR" altLang="en-US" dirty="0"/>
          </a:p>
        </p:txBody>
      </p:sp>
    </p:spTree>
    <p:extLst>
      <p:ext uri="{BB962C8B-B14F-4D97-AF65-F5344CB8AC3E}">
        <p14:creationId xmlns:p14="http://schemas.microsoft.com/office/powerpoint/2010/main" val="493289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33</a:t>
            </a:fld>
            <a:endParaRPr lang="ko-KR" altLang="en-US" dirty="0"/>
          </a:p>
        </p:txBody>
      </p:sp>
    </p:spTree>
    <p:extLst>
      <p:ext uri="{BB962C8B-B14F-4D97-AF65-F5344CB8AC3E}">
        <p14:creationId xmlns:p14="http://schemas.microsoft.com/office/powerpoint/2010/main" val="3273709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34</a:t>
            </a:fld>
            <a:endParaRPr lang="ko-KR" altLang="en-US" dirty="0"/>
          </a:p>
        </p:txBody>
      </p:sp>
    </p:spTree>
    <p:extLst>
      <p:ext uri="{BB962C8B-B14F-4D97-AF65-F5344CB8AC3E}">
        <p14:creationId xmlns:p14="http://schemas.microsoft.com/office/powerpoint/2010/main" val="75919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35</a:t>
            </a:fld>
            <a:endParaRPr lang="ko-KR" altLang="en-US" dirty="0"/>
          </a:p>
        </p:txBody>
      </p:sp>
    </p:spTree>
    <p:extLst>
      <p:ext uri="{BB962C8B-B14F-4D97-AF65-F5344CB8AC3E}">
        <p14:creationId xmlns:p14="http://schemas.microsoft.com/office/powerpoint/2010/main" val="14405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36</a:t>
            </a:fld>
            <a:endParaRPr lang="ko-KR" altLang="en-US" dirty="0"/>
          </a:p>
        </p:txBody>
      </p:sp>
    </p:spTree>
    <p:extLst>
      <p:ext uri="{BB962C8B-B14F-4D97-AF65-F5344CB8AC3E}">
        <p14:creationId xmlns:p14="http://schemas.microsoft.com/office/powerpoint/2010/main" val="1472714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37</a:t>
            </a:fld>
            <a:endParaRPr lang="ko-KR" altLang="en-US" dirty="0"/>
          </a:p>
        </p:txBody>
      </p:sp>
    </p:spTree>
    <p:extLst>
      <p:ext uri="{BB962C8B-B14F-4D97-AF65-F5344CB8AC3E}">
        <p14:creationId xmlns:p14="http://schemas.microsoft.com/office/powerpoint/2010/main" val="105745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38</a:t>
            </a:fld>
            <a:endParaRPr lang="ko-KR" altLang="en-US" dirty="0"/>
          </a:p>
        </p:txBody>
      </p:sp>
    </p:spTree>
    <p:extLst>
      <p:ext uri="{BB962C8B-B14F-4D97-AF65-F5344CB8AC3E}">
        <p14:creationId xmlns:p14="http://schemas.microsoft.com/office/powerpoint/2010/main" val="426535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a:t>
            </a:fld>
            <a:endParaRPr lang="ko-KR" altLang="en-US" dirty="0"/>
          </a:p>
        </p:txBody>
      </p:sp>
    </p:spTree>
    <p:extLst>
      <p:ext uri="{BB962C8B-B14F-4D97-AF65-F5344CB8AC3E}">
        <p14:creationId xmlns:p14="http://schemas.microsoft.com/office/powerpoint/2010/main" val="242572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39</a:t>
            </a:fld>
            <a:endParaRPr lang="ko-KR" altLang="en-US" dirty="0"/>
          </a:p>
        </p:txBody>
      </p:sp>
    </p:spTree>
    <p:extLst>
      <p:ext uri="{BB962C8B-B14F-4D97-AF65-F5344CB8AC3E}">
        <p14:creationId xmlns:p14="http://schemas.microsoft.com/office/powerpoint/2010/main" val="2579013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67</a:t>
            </a:fld>
            <a:endParaRPr lang="ko-KR" altLang="en-US" dirty="0"/>
          </a:p>
        </p:txBody>
      </p:sp>
    </p:spTree>
    <p:extLst>
      <p:ext uri="{BB962C8B-B14F-4D97-AF65-F5344CB8AC3E}">
        <p14:creationId xmlns:p14="http://schemas.microsoft.com/office/powerpoint/2010/main" val="48941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4</a:t>
            </a:fld>
            <a:endParaRPr lang="ko-KR" altLang="en-US" dirty="0"/>
          </a:p>
        </p:txBody>
      </p:sp>
    </p:spTree>
    <p:extLst>
      <p:ext uri="{BB962C8B-B14F-4D97-AF65-F5344CB8AC3E}">
        <p14:creationId xmlns:p14="http://schemas.microsoft.com/office/powerpoint/2010/main" val="40802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5</a:t>
            </a:fld>
            <a:endParaRPr lang="ko-KR" altLang="en-US" dirty="0"/>
          </a:p>
        </p:txBody>
      </p:sp>
    </p:spTree>
    <p:extLst>
      <p:ext uri="{BB962C8B-B14F-4D97-AF65-F5344CB8AC3E}">
        <p14:creationId xmlns:p14="http://schemas.microsoft.com/office/powerpoint/2010/main" val="97208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6</a:t>
            </a:fld>
            <a:endParaRPr lang="ko-KR" altLang="en-US" dirty="0"/>
          </a:p>
        </p:txBody>
      </p:sp>
    </p:spTree>
    <p:extLst>
      <p:ext uri="{BB962C8B-B14F-4D97-AF65-F5344CB8AC3E}">
        <p14:creationId xmlns:p14="http://schemas.microsoft.com/office/powerpoint/2010/main" val="364502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7</a:t>
            </a:fld>
            <a:endParaRPr lang="ko-KR" altLang="en-US" dirty="0"/>
          </a:p>
        </p:txBody>
      </p:sp>
    </p:spTree>
    <p:extLst>
      <p:ext uri="{BB962C8B-B14F-4D97-AF65-F5344CB8AC3E}">
        <p14:creationId xmlns:p14="http://schemas.microsoft.com/office/powerpoint/2010/main" val="406376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8</a:t>
            </a:fld>
            <a:endParaRPr lang="ko-KR" altLang="en-US" dirty="0"/>
          </a:p>
        </p:txBody>
      </p:sp>
    </p:spTree>
    <p:extLst>
      <p:ext uri="{BB962C8B-B14F-4D97-AF65-F5344CB8AC3E}">
        <p14:creationId xmlns:p14="http://schemas.microsoft.com/office/powerpoint/2010/main" val="267143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A58BBC9-6567-4900-A7B8-6A5F812673F1}"/>
              </a:ext>
            </a:extLst>
          </p:cNvPr>
          <p:cNvSpPr/>
          <p:nvPr userDrawn="1"/>
        </p:nvSpPr>
        <p:spPr>
          <a:xfrm>
            <a:off x="0" y="6422758"/>
            <a:ext cx="12192000" cy="435241"/>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8943BA8-9805-4B63-BB80-8D898BDECAA1}"/>
              </a:ext>
            </a:extLst>
          </p:cNvPr>
          <p:cNvSpPr txBox="1"/>
          <p:nvPr userDrawn="1"/>
        </p:nvSpPr>
        <p:spPr>
          <a:xfrm>
            <a:off x="5919669" y="6544678"/>
            <a:ext cx="352662" cy="191399"/>
          </a:xfrm>
          <a:prstGeom prst="rect">
            <a:avLst/>
          </a:prstGeom>
          <a:noFill/>
        </p:spPr>
        <p:txBody>
          <a:bodyPr wrap="none" lIns="0" tIns="0" rIns="0" bIns="0" rtlCol="0" anchor="ctr">
            <a:spAutoFit/>
          </a:bodyPr>
          <a:lstStyle/>
          <a:p>
            <a:pPr algn="ctr">
              <a:lnSpc>
                <a:spcPct val="120000"/>
              </a:lnSpc>
            </a:pPr>
            <a:fld id="{E8C84239-5931-4F27-8BC6-C9608D7267A0}" type="slidenum">
              <a:rPr lang="ko-KR" altLang="en-US" sz="1100" i="1" smtClean="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rPr>
              <a:t>‹#›</a:t>
            </a:fld>
            <a:endParaRPr lang="ko-KR" altLang="en-US" sz="1100" i="1" dirty="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0DEE624C-1CBB-4E78-8AC4-D78993C6E310}"/>
              </a:ext>
            </a:extLst>
          </p:cNvPr>
          <p:cNvSpPr txBox="1"/>
          <p:nvPr userDrawn="1"/>
        </p:nvSpPr>
        <p:spPr>
          <a:xfrm>
            <a:off x="11197388" y="6552149"/>
            <a:ext cx="722955" cy="178703"/>
          </a:xfrm>
          <a:prstGeom prst="rect">
            <a:avLst/>
          </a:prstGeom>
          <a:noFill/>
          <a:ln>
            <a:noFill/>
          </a:ln>
        </p:spPr>
        <p:txBody>
          <a:bodyPr wrap="none" lIns="0" tIns="0" rIns="0" bIns="0" rtlCol="0">
            <a:spAutoFit/>
          </a:bodyPr>
          <a:lstStyle/>
          <a:p>
            <a:pPr marL="0" algn="r" defTabSz="914377" rtl="0" eaLnBrk="1" latinLnBrk="1" hangingPunct="1">
              <a:lnSpc>
                <a:spcPct val="110000"/>
              </a:lnSpc>
            </a:pPr>
            <a:r>
              <a:rPr lang="en-US" altLang="ko-KR" sz="1100" kern="1200" spc="0" baseline="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r>
              <a:rPr lang="en-US" altLang="ko-KR" sz="1100" kern="1200" spc="0" baseline="0" dirty="0">
                <a:ln>
                  <a:solidFill>
                    <a:schemeClr val="accent1">
                      <a:alpha val="0"/>
                    </a:schemeClr>
                  </a:solidFill>
                </a:ln>
                <a:solidFill>
                  <a:srgbClr val="A1EF2B"/>
                </a:solidFill>
                <a:latin typeface="나눔스퀘어 Bold" panose="020B0600000101010101" pitchFamily="50" charset="-127"/>
                <a:ea typeface="나눔스퀘어 Bold" panose="020B0600000101010101" pitchFamily="50" charset="-127"/>
                <a:cs typeface="+mn-cs"/>
              </a:rPr>
              <a:t> </a:t>
            </a:r>
            <a:r>
              <a:rPr lang="en-US" altLang="ko-KR" sz="1100" kern="1200" spc="0" baseline="0" dirty="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CC BY 4.0</a:t>
            </a:r>
          </a:p>
        </p:txBody>
      </p:sp>
      <p:sp>
        <p:nvSpPr>
          <p:cNvPr id="8" name="TextBox 7">
            <a:extLst>
              <a:ext uri="{FF2B5EF4-FFF2-40B4-BE49-F238E27FC236}">
                <a16:creationId xmlns:a16="http://schemas.microsoft.com/office/drawing/2014/main" id="{C7734FD4-1925-43AC-91DA-212663AEB463}"/>
              </a:ext>
            </a:extLst>
          </p:cNvPr>
          <p:cNvSpPr txBox="1"/>
          <p:nvPr userDrawn="1"/>
        </p:nvSpPr>
        <p:spPr>
          <a:xfrm>
            <a:off x="341586" y="6553423"/>
            <a:ext cx="3675686" cy="178703"/>
          </a:xfrm>
          <a:prstGeom prst="rect">
            <a:avLst/>
          </a:prstGeom>
          <a:noFill/>
          <a:ln>
            <a:noFill/>
          </a:ln>
        </p:spPr>
        <p:txBody>
          <a:bodyPr wrap="none" lIns="0" tIns="0" rIns="0" bIns="0" rtlCol="0">
            <a:spAutoFit/>
          </a:bodyPr>
          <a:lstStyle/>
          <a:p>
            <a:pPr marL="0" algn="l" defTabSz="914377" rtl="0" eaLnBrk="1" latinLnBrk="1" hangingPunct="1">
              <a:lnSpc>
                <a:spcPct val="110000"/>
              </a:lnSpc>
            </a:pPr>
            <a:r>
              <a:rPr lang="en-US" altLang="ko-KR" sz="1100" kern="1200" spc="0" baseline="0" dirty="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Copyright © NCSOFT Corporation. All Rights Reserved.</a:t>
            </a:r>
            <a:r>
              <a:rPr lang="ko-KR" altLang="en-US" sz="1100" kern="1200" spc="0" baseline="0" dirty="0">
                <a:ln>
                  <a:solidFill>
                    <a:schemeClr val="accent1">
                      <a:alpha val="0"/>
                    </a:schemeClr>
                  </a:solidFill>
                </a:ln>
                <a:solidFill>
                  <a:srgbClr val="0BCFF7"/>
                </a:solidFill>
                <a:latin typeface="나눔스퀘어 Bold" panose="020B0600000101010101" pitchFamily="50" charset="-127"/>
                <a:ea typeface="나눔스퀘어 Bold" panose="020B0600000101010101" pitchFamily="50" charset="-127"/>
                <a:cs typeface="+mn-cs"/>
              </a:rPr>
              <a:t> </a:t>
            </a:r>
            <a:r>
              <a:rPr lang="en-US" altLang="ko-KR" sz="1100" kern="1200" spc="0" baseline="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p>
        </p:txBody>
      </p:sp>
      <p:sp>
        <p:nvSpPr>
          <p:cNvPr id="9" name="직사각형 8">
            <a:extLst>
              <a:ext uri="{FF2B5EF4-FFF2-40B4-BE49-F238E27FC236}">
                <a16:creationId xmlns:a16="http://schemas.microsoft.com/office/drawing/2014/main" id="{FDD4DBBA-0C29-43ED-A377-50B54006914C}"/>
              </a:ext>
            </a:extLst>
          </p:cNvPr>
          <p:cNvSpPr/>
          <p:nvPr userDrawn="1"/>
        </p:nvSpPr>
        <p:spPr>
          <a:xfrm>
            <a:off x="0" y="1"/>
            <a:ext cx="12192000" cy="68215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7235156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5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75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hammerjs/hammer.js" TargetMode="External"/><Relationship Id="rId4" Type="http://schemas.openxmlformats.org/officeDocument/2006/relationships/hyperlink" Target="https://github.com/google/g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www.woowahan.com/#/fonts" TargetMode="External"/><Relationship Id="rId5" Type="http://schemas.openxmlformats.org/officeDocument/2006/relationships/image" Target="../media/image33.pn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gongu.copyright.or.kr/freeFontEvent.html"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google/gson" TargetMode="External"/><Relationship Id="rId2" Type="http://schemas.openxmlformats.org/officeDocument/2006/relationships/hyperlink" Target="mailto:opensource@ncsoft.com" TargetMode="External"/><Relationship Id="rId1" Type="http://schemas.openxmlformats.org/officeDocument/2006/relationships/slideLayout" Target="../slideLayouts/slideLayout1.xml"/><Relationship Id="rId6" Type="http://schemas.openxmlformats.org/officeDocument/2006/relationships/hyperlink" Target="https://github.com/webmproject/libvpx" TargetMode="External"/><Relationship Id="rId5" Type="http://schemas.openxmlformats.org/officeDocument/2006/relationships/hyperlink" Target="https://github.com/xiph/vorbis" TargetMode="External"/><Relationship Id="rId4" Type="http://schemas.openxmlformats.org/officeDocument/2006/relationships/hyperlink" Target="https://github.com/hammerjs/hammer.j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9.png"/><Relationship Id="rId5" Type="http://schemas.microsoft.com/office/2007/relationships/hdphoto" Target="../media/hdphoto3.wdp"/><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naver.github.io/OpenSourceGuide/book/" TargetMode="External"/><Relationship Id="rId7" Type="http://schemas.openxmlformats.org/officeDocument/2006/relationships/hyperlink" Target="https://www.oss.kr/oss_guide/show/7050bff0-d06b-43f0-99a6-9975afcd486f?page=2"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www.oss.kr/oss_license_qna/show/b01c36a4-d50a-47cb-af60-78b94b93378b" TargetMode="External"/><Relationship Id="rId5" Type="http://schemas.openxmlformats.org/officeDocument/2006/relationships/hyperlink" Target="https://www.slideshare.net/ifkakao/ss-113145564" TargetMode="External"/><Relationship Id="rId4" Type="http://schemas.openxmlformats.org/officeDocument/2006/relationships/hyperlink" Target="https://sktelecom.github.io/oss-gui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D2C27-3103-4ECE-9F2C-6ED72BA36035}"/>
              </a:ext>
            </a:extLst>
          </p:cNvPr>
          <p:cNvSpPr txBox="1"/>
          <p:nvPr/>
        </p:nvSpPr>
        <p:spPr>
          <a:xfrm>
            <a:off x="1976533" y="2435166"/>
            <a:ext cx="6634830"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알고 쓰자</a:t>
            </a:r>
            <a:r>
              <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바르게 쓰자</a:t>
            </a:r>
            <a:r>
              <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96DE3652-058B-4089-BEFD-47E94E6B9D75}"/>
              </a:ext>
            </a:extLst>
          </p:cNvPr>
          <p:cNvSpPr txBox="1"/>
          <p:nvPr/>
        </p:nvSpPr>
        <p:spPr>
          <a:xfrm>
            <a:off x="1976533" y="4239952"/>
            <a:ext cx="4878451"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  </a:t>
            </a:r>
            <a:r>
              <a:rPr lang="en-US" altLang="ko-KR" sz="1200" b="1"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CC BY 4.0 </a:t>
            </a:r>
          </a:p>
        </p:txBody>
      </p:sp>
      <p:cxnSp>
        <p:nvCxnSpPr>
          <p:cNvPr id="10" name="직선 연결선 9">
            <a:extLst>
              <a:ext uri="{FF2B5EF4-FFF2-40B4-BE49-F238E27FC236}">
                <a16:creationId xmlns:a16="http://schemas.microsoft.com/office/drawing/2014/main" id="{87446A87-25B6-4B3E-B611-7E081D991EE3}"/>
              </a:ext>
            </a:extLst>
          </p:cNvPr>
          <p:cNvCxnSpPr>
            <a:cxnSpLocks/>
          </p:cNvCxnSpPr>
          <p:nvPr/>
        </p:nvCxnSpPr>
        <p:spPr>
          <a:xfrm>
            <a:off x="1654631" y="2177145"/>
            <a:ext cx="1491340"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0D3BCC9C-F6EA-4AE5-980B-B7C5B3461105}"/>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3" name="모서리가 둥근 직사각형 17">
            <a:extLst>
              <a:ext uri="{FF2B5EF4-FFF2-40B4-BE49-F238E27FC236}">
                <a16:creationId xmlns:a16="http://schemas.microsoft.com/office/drawing/2014/main" id="{D61D7494-8211-46BE-9C9C-06E9679A9D7E}"/>
              </a:ext>
            </a:extLst>
          </p:cNvPr>
          <p:cNvSpPr/>
          <p:nvPr/>
        </p:nvSpPr>
        <p:spPr>
          <a:xfrm>
            <a:off x="1654632" y="1041056"/>
            <a:ext cx="1491340" cy="100707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 로고 삽입</a:t>
            </a:r>
          </a:p>
        </p:txBody>
      </p:sp>
      <p:sp>
        <p:nvSpPr>
          <p:cNvPr id="5" name="TextBox 4">
            <a:extLst>
              <a:ext uri="{FF2B5EF4-FFF2-40B4-BE49-F238E27FC236}">
                <a16:creationId xmlns:a16="http://schemas.microsoft.com/office/drawing/2014/main" id="{B37F93E6-E011-46E2-A54E-9067283AF074}"/>
              </a:ext>
            </a:extLst>
          </p:cNvPr>
          <p:cNvSpPr txBox="1"/>
          <p:nvPr/>
        </p:nvSpPr>
        <p:spPr>
          <a:xfrm>
            <a:off x="3534691" y="6321635"/>
            <a:ext cx="5131831" cy="303354"/>
          </a:xfrm>
          <a:prstGeom prst="rect">
            <a:avLst/>
          </a:prstGeom>
          <a:noFill/>
        </p:spPr>
        <p:txBody>
          <a:bodyPr wrap="none" lIns="90000" tIns="46800" rIns="90000" bIns="46800" rtlCol="0">
            <a:spAutoFit/>
          </a:bodyPr>
          <a:lstStyle/>
          <a:p>
            <a:pPr algn="ctr">
              <a:lnSpc>
                <a:spcPct val="120000"/>
              </a:lnSpc>
            </a:pPr>
            <a:r>
              <a:rPr lang="ko-KR" altLang="en-US" sz="12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본 자료는 법적 효력이 없으므로 법적 분쟁 시 법률적 해석 또는 근거로 활용할 수 없습니다</a:t>
            </a:r>
            <a:r>
              <a:rPr lang="en-US" altLang="ko-KR" sz="12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spTree>
    <p:extLst>
      <p:ext uri="{BB962C8B-B14F-4D97-AF65-F5344CB8AC3E}">
        <p14:creationId xmlns:p14="http://schemas.microsoft.com/office/powerpoint/2010/main" val="114587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7579-592F-4787-8039-A3A60E8145E5}"/>
              </a:ext>
            </a:extLst>
          </p:cNvPr>
          <p:cNvSpPr txBox="1"/>
          <p:nvPr/>
        </p:nvSpPr>
        <p:spPr>
          <a:xfrm>
            <a:off x="2083400" y="1104063"/>
            <a:ext cx="804547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 라이선스는 저작권자의 독점 사용 권리에 대해 </a:t>
            </a:r>
            <a:endPar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저작권자와 사용자간의 이용방법 및</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조건 범위를 명시해 놓은 사용 허가권</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pic>
        <p:nvPicPr>
          <p:cNvPr id="5" name="Picture 6" descr="ê´ë ¨ ì´ë¯¸ì§">
            <a:extLst>
              <a:ext uri="{FF2B5EF4-FFF2-40B4-BE49-F238E27FC236}">
                <a16:creationId xmlns:a16="http://schemas.microsoft.com/office/drawing/2014/main" id="{DC1324F8-373A-4B3C-B96F-43DE7CD44C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0814" y="2723732"/>
            <a:ext cx="1976436" cy="1527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ê´ë ¨ ì´ë¯¸ì§">
            <a:extLst>
              <a:ext uri="{FF2B5EF4-FFF2-40B4-BE49-F238E27FC236}">
                <a16:creationId xmlns:a16="http://schemas.microsoft.com/office/drawing/2014/main" id="{9F882A8E-3EE0-4E07-AA31-8D16BACA7F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03" r="17603" b="49926"/>
          <a:stretch/>
        </p:blipFill>
        <p:spPr bwMode="auto">
          <a:xfrm>
            <a:off x="1508562" y="2723732"/>
            <a:ext cx="1976437" cy="15274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F7A9FB-B826-4301-A29F-EAEB838894CB}"/>
              </a:ext>
            </a:extLst>
          </p:cNvPr>
          <p:cNvSpPr txBox="1"/>
          <p:nvPr/>
        </p:nvSpPr>
        <p:spPr>
          <a:xfrm>
            <a:off x="1785049"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저작권자</a:t>
            </a:r>
            <a:endPar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446A1E20-27DF-4282-8E79-50AA99786AD0}"/>
              </a:ext>
            </a:extLst>
          </p:cNvPr>
          <p:cNvSpPr txBox="1"/>
          <p:nvPr/>
        </p:nvSpPr>
        <p:spPr>
          <a:xfrm>
            <a:off x="9079438" y="4378173"/>
            <a:ext cx="1250342"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사용자</a:t>
            </a:r>
            <a:endPar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9" name="직선 연결선 8">
            <a:extLst>
              <a:ext uri="{FF2B5EF4-FFF2-40B4-BE49-F238E27FC236}">
                <a16:creationId xmlns:a16="http://schemas.microsoft.com/office/drawing/2014/main" id="{0464FFA6-FCF2-4CD8-9442-31F1DB3AB294}"/>
              </a:ext>
            </a:extLst>
          </p:cNvPr>
          <p:cNvCxnSpPr>
            <a:cxnSpLocks/>
            <a:stCxn id="5" idx="1"/>
            <a:endCxn id="6" idx="3"/>
          </p:cNvCxnSpPr>
          <p:nvPr/>
        </p:nvCxnSpPr>
        <p:spPr>
          <a:xfrm flipH="1">
            <a:off x="3484999" y="3487439"/>
            <a:ext cx="5225815" cy="0"/>
          </a:xfrm>
          <a:prstGeom prst="line">
            <a:avLst/>
          </a:prstGeom>
          <a:ln w="76200">
            <a:solidFill>
              <a:srgbClr val="66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238787B0-5E4F-4424-A2A2-038E29CDD646}"/>
              </a:ext>
            </a:extLst>
          </p:cNvPr>
          <p:cNvSpPr/>
          <p:nvPr/>
        </p:nvSpPr>
        <p:spPr>
          <a:xfrm>
            <a:off x="4069865" y="2723730"/>
            <a:ext cx="4029105" cy="1527412"/>
          </a:xfrm>
          <a:prstGeom prst="rect">
            <a:avLst/>
          </a:prstGeom>
          <a:solidFill>
            <a:srgbClr val="003569"/>
          </a:solidFill>
          <a:ln w="28575">
            <a:solidFill>
              <a:srgbClr val="66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9" name="TextBox 18">
            <a:extLst>
              <a:ext uri="{FF2B5EF4-FFF2-40B4-BE49-F238E27FC236}">
                <a16:creationId xmlns:a16="http://schemas.microsoft.com/office/drawing/2014/main" id="{12DD8EDA-DF2D-44CB-8F77-DD43ED44FFCE}"/>
              </a:ext>
            </a:extLst>
          </p:cNvPr>
          <p:cNvSpPr txBox="1"/>
          <p:nvPr/>
        </p:nvSpPr>
        <p:spPr>
          <a:xfrm>
            <a:off x="5811079" y="3024114"/>
            <a:ext cx="2096728"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오픈소스로 할 수 있는 것</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0" name="사각형: 둥근 모서리 19">
            <a:extLst>
              <a:ext uri="{FF2B5EF4-FFF2-40B4-BE49-F238E27FC236}">
                <a16:creationId xmlns:a16="http://schemas.microsoft.com/office/drawing/2014/main" id="{FEE30464-B3D8-4C01-A3F8-E66FA72DEEBD}"/>
              </a:ext>
            </a:extLst>
          </p:cNvPr>
          <p:cNvSpPr/>
          <p:nvPr/>
        </p:nvSpPr>
        <p:spPr>
          <a:xfrm>
            <a:off x="4247174" y="294482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dirty="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이용 조건</a:t>
            </a:r>
          </a:p>
        </p:txBody>
      </p:sp>
      <p:sp>
        <p:nvSpPr>
          <p:cNvPr id="21" name="사각형: 둥근 모서리 20">
            <a:extLst>
              <a:ext uri="{FF2B5EF4-FFF2-40B4-BE49-F238E27FC236}">
                <a16:creationId xmlns:a16="http://schemas.microsoft.com/office/drawing/2014/main" id="{B2DF964F-9EB1-4A63-97D1-8EBD9A61DA4D}"/>
              </a:ext>
            </a:extLst>
          </p:cNvPr>
          <p:cNvSpPr/>
          <p:nvPr/>
        </p:nvSpPr>
        <p:spPr>
          <a:xfrm>
            <a:off x="4247173" y="359306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dirty="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의무 사항</a:t>
            </a:r>
          </a:p>
        </p:txBody>
      </p:sp>
      <p:sp>
        <p:nvSpPr>
          <p:cNvPr id="22" name="TextBox 21">
            <a:extLst>
              <a:ext uri="{FF2B5EF4-FFF2-40B4-BE49-F238E27FC236}">
                <a16:creationId xmlns:a16="http://schemas.microsoft.com/office/drawing/2014/main" id="{317A3981-A5B6-4AE3-A193-2D0FEF0F18A8}"/>
              </a:ext>
            </a:extLst>
          </p:cNvPr>
          <p:cNvSpPr txBox="1"/>
          <p:nvPr/>
        </p:nvSpPr>
        <p:spPr>
          <a:xfrm>
            <a:off x="5811079" y="3672354"/>
            <a:ext cx="2058256"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사용할 때 준수해야 할 것들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2DD28162-1672-45BC-B22E-F5CFD7F11C9A}"/>
              </a:ext>
            </a:extLst>
          </p:cNvPr>
          <p:cNvSpPr txBox="1"/>
          <p:nvPr/>
        </p:nvSpPr>
        <p:spPr>
          <a:xfrm>
            <a:off x="5392780"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라이선스</a:t>
            </a:r>
          </a:p>
        </p:txBody>
      </p:sp>
      <p:graphicFrame>
        <p:nvGraphicFramePr>
          <p:cNvPr id="15" name="표 2">
            <a:extLst>
              <a:ext uri="{FF2B5EF4-FFF2-40B4-BE49-F238E27FC236}">
                <a16:creationId xmlns:a16="http://schemas.microsoft.com/office/drawing/2014/main" id="{F3DC0F66-FD91-427A-8241-BAB47A1442F6}"/>
              </a:ext>
            </a:extLst>
          </p:cNvPr>
          <p:cNvGraphicFramePr>
            <a:graphicFrameLocks noGrp="1"/>
          </p:cNvGraphicFramePr>
          <p:nvPr>
            <p:extLst>
              <p:ext uri="{D42A27DB-BD31-4B8C-83A1-F6EECF244321}">
                <p14:modId xmlns:p14="http://schemas.microsoft.com/office/powerpoint/2010/main" val="1619412157"/>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70610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FBDBC-FBB3-452C-8425-25570797B82C}"/>
              </a:ext>
            </a:extLst>
          </p:cNvPr>
          <p:cNvSpPr txBox="1"/>
          <p:nvPr/>
        </p:nvSpPr>
        <p:spPr>
          <a:xfrm>
            <a:off x="1615343" y="1104063"/>
            <a:ext cx="8981626"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라이선스는 저작권자가 직접 정할 수도 있지만</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보통 기존에 만들어져서 많이 사용하고 있는 라이선스 중에서 선택하는 경우가 일반적입니다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grpSp>
        <p:nvGrpSpPr>
          <p:cNvPr id="7" name="그룹 6">
            <a:extLst>
              <a:ext uri="{FF2B5EF4-FFF2-40B4-BE49-F238E27FC236}">
                <a16:creationId xmlns:a16="http://schemas.microsoft.com/office/drawing/2014/main" id="{24C10C3C-E375-4A19-ACAB-C3D422244CEF}"/>
              </a:ext>
            </a:extLst>
          </p:cNvPr>
          <p:cNvGrpSpPr/>
          <p:nvPr/>
        </p:nvGrpSpPr>
        <p:grpSpPr>
          <a:xfrm>
            <a:off x="2450192" y="3876117"/>
            <a:ext cx="2125869" cy="1485935"/>
            <a:chOff x="1762884" y="1767775"/>
            <a:chExt cx="2188793" cy="1529919"/>
          </a:xfrm>
        </p:grpSpPr>
        <p:sp>
          <p:nvSpPr>
            <p:cNvPr id="8" name="모서리가 둥근 직사각형 1">
              <a:extLst>
                <a:ext uri="{FF2B5EF4-FFF2-40B4-BE49-F238E27FC236}">
                  <a16:creationId xmlns:a16="http://schemas.microsoft.com/office/drawing/2014/main" id="{60CEF17D-D0BD-4CF3-A5E9-29C71ADF8C5A}"/>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9" name="Picture 2" descr="GPLì ëí ì´ë¯¸ì§ ê²ìê²°ê³¼">
              <a:extLst>
                <a:ext uri="{FF2B5EF4-FFF2-40B4-BE49-F238E27FC236}">
                  <a16:creationId xmlns:a16="http://schemas.microsoft.com/office/drawing/2014/main" id="{30D969EA-C879-4611-BA98-0109F8BA0F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a:extLst>
              <a:ext uri="{FF2B5EF4-FFF2-40B4-BE49-F238E27FC236}">
                <a16:creationId xmlns:a16="http://schemas.microsoft.com/office/drawing/2014/main" id="{20A9A1C1-5FBD-48DC-8D41-0507754584E6}"/>
              </a:ext>
            </a:extLst>
          </p:cNvPr>
          <p:cNvGrpSpPr/>
          <p:nvPr/>
        </p:nvGrpSpPr>
        <p:grpSpPr>
          <a:xfrm>
            <a:off x="2450193" y="2082979"/>
            <a:ext cx="2125869" cy="1485935"/>
            <a:chOff x="1697477" y="2613048"/>
            <a:chExt cx="1808920" cy="1264395"/>
          </a:xfrm>
        </p:grpSpPr>
        <p:sp>
          <p:nvSpPr>
            <p:cNvPr id="17" name="모서리가 둥근 직사각형 1">
              <a:extLst>
                <a:ext uri="{FF2B5EF4-FFF2-40B4-BE49-F238E27FC236}">
                  <a16:creationId xmlns:a16="http://schemas.microsoft.com/office/drawing/2014/main" id="{8733C7E5-293C-4D2F-A655-D64C5D31382D}"/>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5" name="Picture 8" descr="MIT License - Wikipedia">
              <a:extLst>
                <a:ext uri="{FF2B5EF4-FFF2-40B4-BE49-F238E27FC236}">
                  <a16:creationId xmlns:a16="http://schemas.microsoft.com/office/drawing/2014/main" id="{A83EB101-B720-450C-8048-D4D788A5F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4E9E0ABB-7E59-46B6-9870-2A72762A35DB}"/>
              </a:ext>
            </a:extLst>
          </p:cNvPr>
          <p:cNvGrpSpPr/>
          <p:nvPr/>
        </p:nvGrpSpPr>
        <p:grpSpPr>
          <a:xfrm>
            <a:off x="7615938" y="2082979"/>
            <a:ext cx="2125869" cy="1485935"/>
            <a:chOff x="4287080" y="2613048"/>
            <a:chExt cx="1808920" cy="1264395"/>
          </a:xfrm>
        </p:grpSpPr>
        <p:sp>
          <p:nvSpPr>
            <p:cNvPr id="26" name="모서리가 둥근 직사각형 1">
              <a:extLst>
                <a:ext uri="{FF2B5EF4-FFF2-40B4-BE49-F238E27FC236}">
                  <a16:creationId xmlns:a16="http://schemas.microsoft.com/office/drawing/2014/main" id="{5CA866BA-2CA9-489B-B183-AFEF83D9DB92}"/>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7" name="Picture 4" descr="Apache License">
              <a:extLst>
                <a:ext uri="{FF2B5EF4-FFF2-40B4-BE49-F238E27FC236}">
                  <a16:creationId xmlns:a16="http://schemas.microsoft.com/office/drawing/2014/main" id="{6A766F5E-B60F-484C-9D77-6388CD4F6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B557AD47-776C-43C9-B5DE-B264D90F8BB5}"/>
              </a:ext>
            </a:extLst>
          </p:cNvPr>
          <p:cNvGrpSpPr/>
          <p:nvPr/>
        </p:nvGrpSpPr>
        <p:grpSpPr>
          <a:xfrm>
            <a:off x="5039796" y="2082979"/>
            <a:ext cx="2125869" cy="1485935"/>
            <a:chOff x="7216711" y="1653856"/>
            <a:chExt cx="1808920" cy="1264395"/>
          </a:xfrm>
        </p:grpSpPr>
        <p:sp>
          <p:nvSpPr>
            <p:cNvPr id="29" name="모서리가 둥근 직사각형 1">
              <a:extLst>
                <a:ext uri="{FF2B5EF4-FFF2-40B4-BE49-F238E27FC236}">
                  <a16:creationId xmlns:a16="http://schemas.microsoft.com/office/drawing/2014/main" id="{9FEC4AD8-D89E-491E-9D1A-78520497C529}"/>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 name="Picture 6" descr="BSD licenses - Wikiwand">
              <a:extLst>
                <a:ext uri="{FF2B5EF4-FFF2-40B4-BE49-F238E27FC236}">
                  <a16:creationId xmlns:a16="http://schemas.microsoft.com/office/drawing/2014/main" id="{4393E269-37FD-47E9-B677-B3E34D52A4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78E20FD5-5221-48FE-973C-58612E3F285C}"/>
              </a:ext>
            </a:extLst>
          </p:cNvPr>
          <p:cNvGrpSpPr/>
          <p:nvPr/>
        </p:nvGrpSpPr>
        <p:grpSpPr>
          <a:xfrm>
            <a:off x="7629398" y="3876117"/>
            <a:ext cx="2125869" cy="1485935"/>
            <a:chOff x="5039796" y="3876119"/>
            <a:chExt cx="2125869" cy="1485935"/>
          </a:xfrm>
        </p:grpSpPr>
        <p:sp>
          <p:nvSpPr>
            <p:cNvPr id="11" name="모서리가 둥근 직사각형 18">
              <a:extLst>
                <a:ext uri="{FF2B5EF4-FFF2-40B4-BE49-F238E27FC236}">
                  <a16:creationId xmlns:a16="http://schemas.microsoft.com/office/drawing/2014/main" id="{8E4D06EA-F1E8-49A8-A2A1-1659EB8093B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74" name="Picture 2" descr="Affero General Public License - Wikipedia">
              <a:extLst>
                <a:ext uri="{FF2B5EF4-FFF2-40B4-BE49-F238E27FC236}">
                  <a16:creationId xmlns:a16="http://schemas.microsoft.com/office/drawing/2014/main" id="{5A607518-06C7-402F-A75F-D8B2E553FE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1236C73-9BB3-4432-872B-DD840397F9A5}"/>
              </a:ext>
            </a:extLst>
          </p:cNvPr>
          <p:cNvGrpSpPr/>
          <p:nvPr/>
        </p:nvGrpSpPr>
        <p:grpSpPr>
          <a:xfrm>
            <a:off x="5039795" y="3876117"/>
            <a:ext cx="2125869" cy="1485935"/>
            <a:chOff x="7629400" y="3876119"/>
            <a:chExt cx="2125869" cy="1485935"/>
          </a:xfrm>
        </p:grpSpPr>
        <p:sp>
          <p:nvSpPr>
            <p:cNvPr id="14" name="모서리가 둥근 직사각형 20">
              <a:extLst>
                <a:ext uri="{FF2B5EF4-FFF2-40B4-BE49-F238E27FC236}">
                  <a16:creationId xmlns:a16="http://schemas.microsoft.com/office/drawing/2014/main" id="{8E76E0CE-6C4B-449E-813E-80A5B9E128B4}"/>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80" name="Picture 8" descr="GNU Lesser General Public License - Wikipedia">
              <a:extLst>
                <a:ext uri="{FF2B5EF4-FFF2-40B4-BE49-F238E27FC236}">
                  <a16:creationId xmlns:a16="http://schemas.microsoft.com/office/drawing/2014/main" id="{73629D74-E0AB-4725-A998-D63745F6D4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8" name="표 2">
            <a:extLst>
              <a:ext uri="{FF2B5EF4-FFF2-40B4-BE49-F238E27FC236}">
                <a16:creationId xmlns:a16="http://schemas.microsoft.com/office/drawing/2014/main" id="{212ED27C-7CD6-430F-87CC-3A51452FF251}"/>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3479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ì°¸ê³ ë¬¸íì ëí ì´ë¯¸ì§ ê²ìê²°ê³¼">
            <a:extLst>
              <a:ext uri="{FF2B5EF4-FFF2-40B4-BE49-F238E27FC236}">
                <a16:creationId xmlns:a16="http://schemas.microsoft.com/office/drawing/2014/main" id="{B2F48B48-01F9-48D2-A049-506E3200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385" y="2337850"/>
            <a:ext cx="3995506" cy="362932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20DE5A-406F-4974-9C57-7EA00BDEB313}"/>
              </a:ext>
            </a:extLst>
          </p:cNvPr>
          <p:cNvSpPr/>
          <p:nvPr/>
        </p:nvSpPr>
        <p:spPr>
          <a:xfrm>
            <a:off x="6276140" y="2337850"/>
            <a:ext cx="3995506" cy="3629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Any questions about our licensed work can be sent to opensource@ncsoft.com.</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b="1" dirty="0">
                <a:solidFill>
                  <a:schemeClr val="tx1"/>
                </a:solidFill>
                <a:latin typeface="나눔스퀘어 Bold" panose="020B0600000101010101" pitchFamily="50" charset="-127"/>
                <a:ea typeface="나눔스퀘어 Bold" panose="020B0600000101010101" pitchFamily="50" charset="-127"/>
              </a:rPr>
              <a:t>gson</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4"/>
              </a:rPr>
              <a:t>https://github.com/google/gson</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dirty="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b="1" dirty="0">
                <a:solidFill>
                  <a:schemeClr val="tx1"/>
                </a:solidFill>
                <a:latin typeface="나눔스퀘어 Bold" panose="020B0600000101010101" pitchFamily="50" charset="-127"/>
                <a:ea typeface="나눔스퀘어 Bold" panose="020B0600000101010101" pitchFamily="50" charset="-127"/>
              </a:rPr>
              <a:t>hammerjs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5"/>
              </a:rPr>
              <a:t>https://github.com/hammerjs/hammer.js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dirty="0">
                <a:solidFill>
                  <a:schemeClr val="tx1"/>
                </a:solidFill>
                <a:latin typeface="나눔스퀘어 Bold" panose="020B0600000101010101" pitchFamily="50" charset="-127"/>
                <a:ea typeface="나눔스퀘어 Bold" panose="020B0600000101010101" pitchFamily="50" charset="-127"/>
              </a:rPr>
              <a:t>MIT License</a:t>
            </a:r>
          </a:p>
          <a:p>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28EFBBCD-19A5-411B-A5A9-6EE22903D463}"/>
              </a:ext>
            </a:extLst>
          </p:cNvPr>
          <p:cNvSpPr txBox="1"/>
          <p:nvPr/>
        </p:nvSpPr>
        <p:spPr>
          <a:xfrm>
            <a:off x="1561618" y="1104063"/>
            <a:ext cx="908902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기본적인 의무사항은 논문을 작성하고 나면 인용했던 참고문헌을 밝히는 것처럼</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사용하면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오픈소스의 출처와 원저작자를 밝혀야 하는 것입니다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6" name="표 2">
            <a:extLst>
              <a:ext uri="{FF2B5EF4-FFF2-40B4-BE49-F238E27FC236}">
                <a16:creationId xmlns:a16="http://schemas.microsoft.com/office/drawing/2014/main" id="{75551AFC-0C29-4568-9FFD-B272902ACEE7}"/>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493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E9B22-1439-4A8E-A559-93527A924C38}"/>
              </a:ext>
            </a:extLst>
          </p:cNvPr>
          <p:cNvSpPr txBox="1"/>
          <p:nvPr/>
        </p:nvSpPr>
        <p:spPr>
          <a:xfrm>
            <a:off x="3598232" y="1104063"/>
            <a:ext cx="5015797"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수정된 부분이 있다면 수정 사실을 고지하기도 하며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798EEB3C-B49F-4943-854F-5EAB22252973}"/>
              </a:ext>
            </a:extLst>
          </p:cNvPr>
          <p:cNvPicPr>
            <a:picLocks noChangeAspect="1"/>
          </p:cNvPicPr>
          <p:nvPr/>
        </p:nvPicPr>
        <p:blipFill rotWithShape="1">
          <a:blip r:embed="rId3"/>
          <a:srcRect r="6264"/>
          <a:stretch/>
        </p:blipFill>
        <p:spPr>
          <a:xfrm>
            <a:off x="2767188" y="1771216"/>
            <a:ext cx="6678405" cy="4562475"/>
          </a:xfrm>
          <a:prstGeom prst="rect">
            <a:avLst/>
          </a:prstGeom>
        </p:spPr>
      </p:pic>
      <p:graphicFrame>
        <p:nvGraphicFramePr>
          <p:cNvPr id="7" name="표 2">
            <a:extLst>
              <a:ext uri="{FF2B5EF4-FFF2-40B4-BE49-F238E27FC236}">
                <a16:creationId xmlns:a16="http://schemas.microsoft.com/office/drawing/2014/main" id="{A882D9FF-6979-47CC-8D59-9454021961BC}"/>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4" name="직사각형 3">
            <a:extLst>
              <a:ext uri="{FF2B5EF4-FFF2-40B4-BE49-F238E27FC236}">
                <a16:creationId xmlns:a16="http://schemas.microsoft.com/office/drawing/2014/main" id="{FC747BC6-15A1-4A7A-ADFC-DA0BD7523460}"/>
              </a:ext>
            </a:extLst>
          </p:cNvPr>
          <p:cNvSpPr/>
          <p:nvPr/>
        </p:nvSpPr>
        <p:spPr>
          <a:xfrm>
            <a:off x="3850572" y="3707842"/>
            <a:ext cx="5524540" cy="14871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25187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7EB74-DA6B-401B-8F51-CE62C6678ACF}"/>
              </a:ext>
            </a:extLst>
          </p:cNvPr>
          <p:cNvSpPr txBox="1"/>
          <p:nvPr/>
        </p:nvSpPr>
        <p:spPr>
          <a:xfrm>
            <a:off x="3402667" y="1104063"/>
            <a:ext cx="5406929"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라이선스의 사본을 유지하고 첨부해야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43E41E63-348D-4C20-8C0A-051751843B44}"/>
              </a:ext>
            </a:extLst>
          </p:cNvPr>
          <p:cNvPicPr>
            <a:picLocks noChangeAspect="1"/>
          </p:cNvPicPr>
          <p:nvPr/>
        </p:nvPicPr>
        <p:blipFill>
          <a:blip r:embed="rId3"/>
          <a:stretch>
            <a:fillRect/>
          </a:stretch>
        </p:blipFill>
        <p:spPr>
          <a:xfrm>
            <a:off x="2767188" y="1771215"/>
            <a:ext cx="6678405" cy="4562475"/>
          </a:xfrm>
          <a:prstGeom prst="rect">
            <a:avLst/>
          </a:prstGeom>
        </p:spPr>
      </p:pic>
      <p:graphicFrame>
        <p:nvGraphicFramePr>
          <p:cNvPr id="5" name="표 2">
            <a:extLst>
              <a:ext uri="{FF2B5EF4-FFF2-40B4-BE49-F238E27FC236}">
                <a16:creationId xmlns:a16="http://schemas.microsoft.com/office/drawing/2014/main" id="{12A33BB9-1EE2-4B92-A42D-F015CBAFB45F}"/>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15714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해외 지사로</a:t>
            </a: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서버 바이너리 전달 </a:t>
            </a: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회사</a:t>
            </a:r>
            <a:r>
              <a:rPr lang="en-US" altLang="ko-KR" sz="1600" b="1" spc="-100" dirty="0">
                <a:solidFill>
                  <a:schemeClr val="tx1"/>
                </a:solidFill>
                <a:latin typeface="나눔스퀘어 Bold" panose="020B0600000101010101" pitchFamily="50" charset="-127"/>
                <a:ea typeface="나눔스퀘어 Bold" panose="020B0600000101010101" pitchFamily="50" charset="-127"/>
              </a:rPr>
              <a:t>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포털에</a:t>
            </a:r>
          </a:p>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PC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클라이언트 업로드</a:t>
            </a: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외부 퍼블리셔에</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운영툴 전달</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모바일 마켓에</a:t>
            </a: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클라이언트 업로드</a:t>
            </a: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3rd Party</a:t>
            </a:r>
            <a:r>
              <a:rPr lang="ko-KR" altLang="en-US" sz="1600" b="1" spc="-100" dirty="0">
                <a:solidFill>
                  <a:schemeClr val="tx1"/>
                </a:solidFill>
                <a:latin typeface="나눔스퀘어 Bold" panose="020B0600000101010101" pitchFamily="50" charset="-127"/>
                <a:ea typeface="나눔스퀘어 Bold" panose="020B0600000101010101" pitchFamily="50" charset="-127"/>
              </a:rPr>
              <a:t>에</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플랫폼 </a:t>
            </a:r>
            <a:r>
              <a:rPr lang="en-US" altLang="ko-KR" sz="1600" b="1" spc="-100" dirty="0">
                <a:solidFill>
                  <a:schemeClr val="tx1"/>
                </a:solidFill>
                <a:latin typeface="나눔스퀘어 Bold" panose="020B0600000101010101" pitchFamily="50" charset="-127"/>
                <a:ea typeface="나눔스퀘어 Bold" panose="020B0600000101010101" pitchFamily="50" charset="-127"/>
              </a:rPr>
              <a:t>SDK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전달</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dirty="0">
                <a:latin typeface="나눔스퀘어 Bold" panose="020B0600000101010101" pitchFamily="50" charset="-127"/>
                <a:ea typeface="나눔스퀘어 Bold" panose="020B0600000101010101" pitchFamily="50" charset="-127"/>
              </a:rPr>
              <a:t>회사</a:t>
            </a:r>
          </a:p>
        </p:txBody>
      </p:sp>
      <p:sp>
        <p:nvSpPr>
          <p:cNvPr id="2" name="모서리가 둥근 직사각형 17">
            <a:extLst>
              <a:ext uri="{FF2B5EF4-FFF2-40B4-BE49-F238E27FC236}">
                <a16:creationId xmlns:a16="http://schemas.microsoft.com/office/drawing/2014/main" id="{6860048B-26DF-45EC-BC1A-8F9BBC36F329}"/>
              </a:ext>
            </a:extLst>
          </p:cNvPr>
          <p:cNvSpPr/>
          <p:nvPr/>
        </p:nvSpPr>
        <p:spPr>
          <a:xfrm rot="21000000">
            <a:off x="4758958" y="2286434"/>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21632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dirty="0">
                <a:latin typeface="나눔스퀘어 Bold" panose="020B0600000101010101" pitchFamily="50" charset="-127"/>
                <a:ea typeface="나눔스퀘어 Bold" panose="020B0600000101010101" pitchFamily="50" charset="-127"/>
              </a:rPr>
              <a:t>회사</a:t>
            </a:r>
          </a:p>
        </p:txBody>
      </p:sp>
      <p:sp>
        <p:nvSpPr>
          <p:cNvPr id="3" name="모서리가 둥근 직사각형 17">
            <a:extLst>
              <a:ext uri="{FF2B5EF4-FFF2-40B4-BE49-F238E27FC236}">
                <a16:creationId xmlns:a16="http://schemas.microsoft.com/office/drawing/2014/main" id="{B8F595F8-E518-42D5-8121-15893BC9E4F1}"/>
              </a:ext>
            </a:extLst>
          </p:cNvPr>
          <p:cNvSpPr/>
          <p:nvPr/>
        </p:nvSpPr>
        <p:spPr>
          <a:xfrm rot="21000000">
            <a:off x="4758958" y="2286434"/>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배포 사례를 </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직접 기입하세요</a:t>
            </a:r>
          </a:p>
        </p:txBody>
      </p:sp>
    </p:spTree>
    <p:extLst>
      <p:ext uri="{BB962C8B-B14F-4D97-AF65-F5344CB8AC3E}">
        <p14:creationId xmlns:p14="http://schemas.microsoft.com/office/powerpoint/2010/main" val="315739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78500" y="1104063"/>
            <a:ext cx="9855262"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그러므로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내부 사용목적만으로 구축된 서비스나 앱을 개발할 때는 이러한 의무사항이 적용되지 않지만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2" name="TextBox 21">
            <a:extLst>
              <a:ext uri="{FF2B5EF4-FFF2-40B4-BE49-F238E27FC236}">
                <a16:creationId xmlns:a16="http://schemas.microsoft.com/office/drawing/2014/main" id="{E13C325C-E1C0-401A-BD75-7FB24E5F4B92}"/>
              </a:ext>
            </a:extLst>
          </p:cNvPr>
          <p:cNvSpPr txBox="1"/>
          <p:nvPr/>
        </p:nvSpPr>
        <p:spPr>
          <a:xfrm>
            <a:off x="2226847" y="2808169"/>
            <a:ext cx="2673809"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내부 사용 목적의 서비스 </a:t>
            </a:r>
            <a:r>
              <a:rPr lang="en-US" altLang="ko-KR"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앱 </a:t>
            </a:r>
            <a:r>
              <a:rPr lang="en-US" altLang="ko-KR"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서버</a:t>
            </a:r>
          </a:p>
        </p:txBody>
      </p:sp>
      <p:sp>
        <p:nvSpPr>
          <p:cNvPr id="23" name="모서리가 둥근 직사각형 10">
            <a:extLst>
              <a:ext uri="{FF2B5EF4-FFF2-40B4-BE49-F238E27FC236}">
                <a16:creationId xmlns:a16="http://schemas.microsoft.com/office/drawing/2014/main" id="{2C0EF0AB-D730-42E0-8EA7-64C32B63010B}"/>
              </a:ext>
            </a:extLst>
          </p:cNvPr>
          <p:cNvSpPr/>
          <p:nvPr/>
        </p:nvSpPr>
        <p:spPr>
          <a:xfrm>
            <a:off x="1402369" y="2002052"/>
            <a:ext cx="4322766" cy="1890646"/>
          </a:xfrm>
          <a:prstGeom prst="roundRect">
            <a:avLst>
              <a:gd name="adj" fmla="val 705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30" name="모서리가 둥근 직사각형 10">
            <a:extLst>
              <a:ext uri="{FF2B5EF4-FFF2-40B4-BE49-F238E27FC236}">
                <a16:creationId xmlns:a16="http://schemas.microsoft.com/office/drawing/2014/main" id="{A2C0120D-90BF-4D45-A264-3D886C009948}"/>
              </a:ext>
            </a:extLst>
          </p:cNvPr>
          <p:cNvSpPr/>
          <p:nvPr/>
        </p:nvSpPr>
        <p:spPr>
          <a:xfrm>
            <a:off x="6473433" y="2002052"/>
            <a:ext cx="4322766" cy="1890646"/>
          </a:xfrm>
          <a:prstGeom prst="roundRect">
            <a:avLst>
              <a:gd name="adj" fmla="val 7058"/>
            </a:avLst>
          </a:prstGeom>
          <a:solidFill>
            <a:srgbClr val="6FA4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32" name="TextBox 31">
            <a:extLst>
              <a:ext uri="{FF2B5EF4-FFF2-40B4-BE49-F238E27FC236}">
                <a16:creationId xmlns:a16="http://schemas.microsoft.com/office/drawing/2014/main" id="{3CC6F0C2-3B5A-443E-BAC7-7AF9C2CDE61E}"/>
              </a:ext>
            </a:extLst>
          </p:cNvPr>
          <p:cNvSpPr txBox="1"/>
          <p:nvPr/>
        </p:nvSpPr>
        <p:spPr>
          <a:xfrm>
            <a:off x="7201731" y="2660437"/>
            <a:ext cx="2866169"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사용자에게 제공하는 서비스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앱</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함께 연동되는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SDK)</a:t>
            </a:r>
            <a:endPar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33" name="TextBox 32">
            <a:extLst>
              <a:ext uri="{FF2B5EF4-FFF2-40B4-BE49-F238E27FC236}">
                <a16:creationId xmlns:a16="http://schemas.microsoft.com/office/drawing/2014/main" id="{0E7B0FE8-07E7-4B39-BDBE-C0372059B816}"/>
              </a:ext>
            </a:extLst>
          </p:cNvPr>
          <p:cNvSpPr txBox="1"/>
          <p:nvPr/>
        </p:nvSpPr>
        <p:spPr>
          <a:xfrm>
            <a:off x="6676747" y="2002052"/>
            <a:ext cx="1049967" cy="1392112"/>
          </a:xfrm>
          <a:prstGeom prst="rect">
            <a:avLst/>
          </a:prstGeom>
          <a:noFill/>
        </p:spPr>
        <p:txBody>
          <a:bodyPr wrap="none" lIns="0" tIns="0" rIns="0" bIns="0" rtlCol="0" anchor="t">
            <a:spAutoFit/>
          </a:bodyPr>
          <a:lstStyle/>
          <a:p>
            <a:pPr marL="342900" indent="-342900" algn="ctr">
              <a:lnSpc>
                <a:spcPct val="120000"/>
              </a:lnSpc>
              <a:buFont typeface="Wingdings" panose="05000000000000000000" pitchFamily="2" charset="2"/>
              <a:buChar char="ü"/>
            </a:pPr>
            <a:r>
              <a:rPr lang="en-US" altLang="ko-KR" sz="8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p>
        </p:txBody>
      </p:sp>
    </p:spTree>
    <p:extLst>
      <p:ext uri="{BB962C8B-B14F-4D97-AF65-F5344CB8AC3E}">
        <p14:creationId xmlns:p14="http://schemas.microsoft.com/office/powerpoint/2010/main" val="207424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305481" y="1104063"/>
            <a:ext cx="760131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해외지사</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3rd Party,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퍼블리셔 등에게 제공하게 되면</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배포를 하게 된 것이므로 </a:t>
            </a:r>
            <a:endPar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오픈소스 라이선스 준수 의무가 발생하게 됩니다</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endPar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7" name="타원 6">
            <a:extLst>
              <a:ext uri="{FF2B5EF4-FFF2-40B4-BE49-F238E27FC236}">
                <a16:creationId xmlns:a16="http://schemas.microsoft.com/office/drawing/2014/main" id="{E8EBDA81-8ACD-4822-B422-016C014A8B7B}"/>
              </a:ext>
            </a:extLst>
          </p:cNvPr>
          <p:cNvSpPr/>
          <p:nvPr/>
        </p:nvSpPr>
        <p:spPr>
          <a:xfrm>
            <a:off x="2172026" y="2827558"/>
            <a:ext cx="1340271" cy="1340271"/>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인트라넷</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5" name="타원 14">
            <a:extLst>
              <a:ext uri="{FF2B5EF4-FFF2-40B4-BE49-F238E27FC236}">
                <a16:creationId xmlns:a16="http://schemas.microsoft.com/office/drawing/2014/main" id="{2D368BB8-8B98-4C62-B068-27505F16CD74}"/>
              </a:ext>
            </a:extLst>
          </p:cNvPr>
          <p:cNvSpPr/>
          <p:nvPr/>
        </p:nvSpPr>
        <p:spPr>
          <a:xfrm>
            <a:off x="2172026" y="4425016"/>
            <a:ext cx="1340271" cy="1340271"/>
          </a:xfrm>
          <a:prstGeom prst="ellipse">
            <a:avLst/>
          </a:prstGeom>
          <a:solidFill>
            <a:srgbClr val="FFBD8D"/>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게임 서버</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839EA5EC-7B5A-4307-B54D-4477BD73F3DA}"/>
              </a:ext>
            </a:extLst>
          </p:cNvPr>
          <p:cNvCxnSpPr>
            <a:cxnSpLocks/>
            <a:stCxn id="7" idx="6"/>
            <a:endCxn id="12" idx="2"/>
          </p:cNvCxnSpPr>
          <p:nvPr/>
        </p:nvCxnSpPr>
        <p:spPr>
          <a:xfrm flipV="1">
            <a:off x="3512297" y="3497693"/>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FC6F676-7622-4B03-A87A-21255C48F28F}"/>
              </a:ext>
            </a:extLst>
          </p:cNvPr>
          <p:cNvCxnSpPr>
            <a:cxnSpLocks/>
            <a:stCxn id="15" idx="6"/>
            <a:endCxn id="13" idx="2"/>
          </p:cNvCxnSpPr>
          <p:nvPr/>
        </p:nvCxnSpPr>
        <p:spPr>
          <a:xfrm flipV="1">
            <a:off x="3512297" y="5095151"/>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7C77E4-03BB-4C25-B224-5C9FBA1FEF24}"/>
              </a:ext>
            </a:extLst>
          </p:cNvPr>
          <p:cNvSpPr txBox="1"/>
          <p:nvPr/>
        </p:nvSpPr>
        <p:spPr>
          <a:xfrm>
            <a:off x="4145862" y="2860276"/>
            <a:ext cx="3904915"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 지사에서도 인트라넷 서비스 이용을 희망하여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지사에 인트라넷 서비스를 구축</a:t>
            </a:r>
          </a:p>
        </p:txBody>
      </p:sp>
      <p:sp>
        <p:nvSpPr>
          <p:cNvPr id="29" name="TextBox 28">
            <a:extLst>
              <a:ext uri="{FF2B5EF4-FFF2-40B4-BE49-F238E27FC236}">
                <a16:creationId xmlns:a16="http://schemas.microsoft.com/office/drawing/2014/main" id="{F142062B-5D70-427C-9B25-AA51283C9B18}"/>
              </a:ext>
            </a:extLst>
          </p:cNvPr>
          <p:cNvSpPr txBox="1"/>
          <p:nvPr/>
        </p:nvSpPr>
        <p:spPr>
          <a:xfrm>
            <a:off x="4580274" y="4469261"/>
            <a:ext cx="2962349"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해외에서 게임 론칭을 하기 위해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퍼블리셔로 서버 바이너리를 전달 </a:t>
            </a:r>
          </a:p>
        </p:txBody>
      </p:sp>
      <p:sp>
        <p:nvSpPr>
          <p:cNvPr id="12" name="타원 11">
            <a:extLst>
              <a:ext uri="{FF2B5EF4-FFF2-40B4-BE49-F238E27FC236}">
                <a16:creationId xmlns:a16="http://schemas.microsoft.com/office/drawing/2014/main" id="{ACD87055-AE7D-46D2-AD9A-C59F08915444}"/>
              </a:ext>
            </a:extLst>
          </p:cNvPr>
          <p:cNvSpPr/>
          <p:nvPr/>
        </p:nvSpPr>
        <p:spPr>
          <a:xfrm>
            <a:off x="9134475" y="3017048"/>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sp>
        <p:nvSpPr>
          <p:cNvPr id="13" name="타원 12">
            <a:extLst>
              <a:ext uri="{FF2B5EF4-FFF2-40B4-BE49-F238E27FC236}">
                <a16:creationId xmlns:a16="http://schemas.microsoft.com/office/drawing/2014/main" id="{1D0BE197-ED3B-4588-AB8E-92F95822BE8D}"/>
              </a:ext>
            </a:extLst>
          </p:cNvPr>
          <p:cNvSpPr/>
          <p:nvPr/>
        </p:nvSpPr>
        <p:spPr>
          <a:xfrm>
            <a:off x="9134475" y="4614506"/>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spTree>
    <p:extLst>
      <p:ext uri="{BB962C8B-B14F-4D97-AF65-F5344CB8AC3E}">
        <p14:creationId xmlns:p14="http://schemas.microsoft.com/office/powerpoint/2010/main" val="169493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751838" y="1104063"/>
            <a:ext cx="6708568"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밖에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아무 제한 없이 사용할 수 있는 </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Public Domain</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도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Picture 2" descr="https://upload.wikimedia.org/wikipedia/commons/thumb/6/62/PD-icon.svg/220px-PD-icon.svg.png">
            <a:extLst>
              <a:ext uri="{FF2B5EF4-FFF2-40B4-BE49-F238E27FC236}">
                <a16:creationId xmlns:a16="http://schemas.microsoft.com/office/drawing/2014/main" id="{5CBD17B8-7064-42C7-B36A-A4CDD65C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508" y="3905509"/>
            <a:ext cx="1233781" cy="12337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0AAA21-E512-45FB-A469-8DC105F66F1E}"/>
              </a:ext>
            </a:extLst>
          </p:cNvPr>
          <p:cNvSpPr txBox="1"/>
          <p:nvPr/>
        </p:nvSpPr>
        <p:spPr>
          <a:xfrm>
            <a:off x="3103583" y="1996739"/>
            <a:ext cx="5995231" cy="1329595"/>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원 저작물에 대하여 저작권자가 그 권리를 포기하거나 기부한 저작물</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보호기간이 지난 경우</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법령이 특정 저작물에 대한 저작권 소멸을 규정한 경우</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단</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저작권자가 불분명하다고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Public</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Domain</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라고 생각해서는 안 됨</a:t>
            </a:r>
            <a:endPar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7" name="모서리가 둥근 직사각형 16">
            <a:extLst>
              <a:ext uri="{FF2B5EF4-FFF2-40B4-BE49-F238E27FC236}">
                <a16:creationId xmlns:a16="http://schemas.microsoft.com/office/drawing/2014/main" id="{F2A02127-6E3A-4C84-8DC7-BB6E3053E8B4}"/>
              </a:ext>
            </a:extLst>
          </p:cNvPr>
          <p:cNvSpPr/>
          <p:nvPr/>
        </p:nvSpPr>
        <p:spPr>
          <a:xfrm>
            <a:off x="6896792" y="3749349"/>
            <a:ext cx="3119405"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사용자 출처 표시의 의무 없음</a:t>
            </a:r>
          </a:p>
        </p:txBody>
      </p:sp>
      <p:sp>
        <p:nvSpPr>
          <p:cNvPr id="8" name="모서리가 둥근 직사각형 17">
            <a:extLst>
              <a:ext uri="{FF2B5EF4-FFF2-40B4-BE49-F238E27FC236}">
                <a16:creationId xmlns:a16="http://schemas.microsoft.com/office/drawing/2014/main" id="{983191DE-07FA-4A79-BFE7-E55D982D8F55}"/>
              </a:ext>
            </a:extLst>
          </p:cNvPr>
          <p:cNvSpPr/>
          <p:nvPr/>
        </p:nvSpPr>
        <p:spPr>
          <a:xfrm>
            <a:off x="3606839" y="374934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저작물에 대한 변경 가능</a:t>
            </a:r>
          </a:p>
        </p:txBody>
      </p:sp>
      <p:sp>
        <p:nvSpPr>
          <p:cNvPr id="9" name="모서리가 둥근 직사각형 18">
            <a:extLst>
              <a:ext uri="{FF2B5EF4-FFF2-40B4-BE49-F238E27FC236}">
                <a16:creationId xmlns:a16="http://schemas.microsoft.com/office/drawing/2014/main" id="{30A8BB36-4EB3-4B3C-8AC5-08D03858A873}"/>
              </a:ext>
            </a:extLst>
          </p:cNvPr>
          <p:cNvSpPr/>
          <p:nvPr/>
        </p:nvSpPr>
        <p:spPr>
          <a:xfrm>
            <a:off x="6896793" y="4677854"/>
            <a:ext cx="3119404"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상업적 용도로도 사용 가능</a:t>
            </a:r>
          </a:p>
        </p:txBody>
      </p:sp>
      <p:sp>
        <p:nvSpPr>
          <p:cNvPr id="10" name="모서리가 둥근 직사각형 19">
            <a:extLst>
              <a:ext uri="{FF2B5EF4-FFF2-40B4-BE49-F238E27FC236}">
                <a16:creationId xmlns:a16="http://schemas.microsoft.com/office/drawing/2014/main" id="{1C7A2302-24DD-4110-BF1D-DD44B5615EA0}"/>
              </a:ext>
            </a:extLst>
          </p:cNvPr>
          <p:cNvSpPr/>
          <p:nvPr/>
        </p:nvSpPr>
        <p:spPr>
          <a:xfrm>
            <a:off x="3606839" y="4677854"/>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저작권자와 상의 없이 재배포 가능</a:t>
            </a: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62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42A201C-D671-4EE6-AF76-411BDCF81B2D}"/>
              </a:ext>
            </a:extLst>
          </p:cNvPr>
          <p:cNvSpPr/>
          <p:nvPr/>
        </p:nvSpPr>
        <p:spPr>
          <a:xfrm>
            <a:off x="1788817"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학습목표</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736C1983-D632-44C0-B6D7-5695FB7DDEB2}"/>
              </a:ext>
            </a:extLst>
          </p:cNvPr>
          <p:cNvSpPr txBox="1"/>
          <p:nvPr/>
        </p:nvSpPr>
        <p:spPr>
          <a:xfrm>
            <a:off x="2019928" y="2078753"/>
            <a:ext cx="7381829" cy="978025"/>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오픈소스의 정의와 주요 오픈소스 라이선스를 설명할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회사에서 사용을 허용하는 라이선스와 금지하는 라이선스를 구분할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 작성 시 준수해야 할 사항을 설명할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06FAD16E-5DDC-44E6-A648-7C52DA8611C0}"/>
              </a:ext>
            </a:extLst>
          </p:cNvPr>
          <p:cNvSpPr/>
          <p:nvPr/>
        </p:nvSpPr>
        <p:spPr>
          <a:xfrm>
            <a:off x="1788817" y="3692540"/>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학습내용</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779E409-64A9-40B2-B428-72ABC950BB85}"/>
              </a:ext>
            </a:extLst>
          </p:cNvPr>
          <p:cNvSpPr txBox="1"/>
          <p:nvPr/>
        </p:nvSpPr>
        <p:spPr>
          <a:xfrm>
            <a:off x="2019928" y="4494521"/>
            <a:ext cx="2962349" cy="645626"/>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10773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4E59B-10E3-4382-8FEC-B7BD6E2A726F}"/>
              </a:ext>
            </a:extLst>
          </p:cNvPr>
          <p:cNvSpPr txBox="1"/>
          <p:nvPr/>
        </p:nvSpPr>
        <p:spPr>
          <a:xfrm>
            <a:off x="5070007" y="2051347"/>
            <a:ext cx="5602496" cy="2642134"/>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2007</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년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11</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월</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Alexander Stranger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라는 사람이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ICO</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사용된 텍스처를 역분석한 결과</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게임에 </a:t>
            </a:r>
            <a:r>
              <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배포된 </a:t>
            </a:r>
            <a:r>
              <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Libarc </a:t>
            </a:r>
            <a:r>
              <a:rPr lang="ko-KR" altLang="en-US"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라이브러리의 일부가 사용된 것을 발견</a:t>
            </a:r>
            <a:endPar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소스코드를 사용하여 제작한 소프트웨어를 상용 판매 시</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소프트웨어 전체를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로 배포하고 </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소스코드를 공개해야 하는 의무를 이행해야 함</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SONY</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는 전체 소스코드를 오픈했으며</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결국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2008</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년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월에 생산 종료함</a:t>
            </a:r>
          </a:p>
        </p:txBody>
      </p:sp>
      <p:pic>
        <p:nvPicPr>
          <p:cNvPr id="3" name="Picture 2" descr="Ps2 ICOì ëí ì´ë¯¸ì§ ê²ìê²°ê³¼">
            <a:extLst>
              <a:ext uri="{FF2B5EF4-FFF2-40B4-BE49-F238E27FC236}">
                <a16:creationId xmlns:a16="http://schemas.microsoft.com/office/drawing/2014/main" id="{19F4A306-978A-4DDC-B101-39486E94C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159" y="1250830"/>
            <a:ext cx="3371229" cy="43682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5" name="표 2">
            <a:extLst>
              <a:ext uri="{FF2B5EF4-FFF2-40B4-BE49-F238E27FC236}">
                <a16:creationId xmlns:a16="http://schemas.microsoft.com/office/drawing/2014/main" id="{57FD3EA1-F326-4A21-A57C-47534B1FE69C}"/>
              </a:ext>
            </a:extLst>
          </p:cNvPr>
          <p:cNvGraphicFramePr>
            <a:graphicFrameLocks noGrp="1"/>
          </p:cNvGraphicFramePr>
          <p:nvPr>
            <p:extLst>
              <p:ext uri="{D42A27DB-BD31-4B8C-83A1-F6EECF244321}">
                <p14:modId xmlns:p14="http://schemas.microsoft.com/office/powerpoint/2010/main" val="394134335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60535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BF8A3-5901-4DFE-AEC1-0E2B0508B253}"/>
              </a:ext>
            </a:extLst>
          </p:cNvPr>
          <p:cNvSpPr txBox="1"/>
          <p:nvPr/>
        </p:nvSpPr>
        <p:spPr>
          <a:xfrm>
            <a:off x="2605958" y="1104063"/>
            <a:ext cx="700031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약                                            개 정도 있다고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 name="TextBox 2">
            <a:extLst>
              <a:ext uri="{FF2B5EF4-FFF2-40B4-BE49-F238E27FC236}">
                <a16:creationId xmlns:a16="http://schemas.microsoft.com/office/drawing/2014/main" id="{6F1908EB-C2A4-4BAD-8BC8-70A53CD951DB}"/>
              </a:ext>
            </a:extLst>
          </p:cNvPr>
          <p:cNvSpPr txBox="1"/>
          <p:nvPr/>
        </p:nvSpPr>
        <p:spPr>
          <a:xfrm>
            <a:off x="5141944" y="697880"/>
            <a:ext cx="2079095" cy="1044068"/>
          </a:xfrm>
          <a:prstGeom prst="rect">
            <a:avLst/>
          </a:prstGeom>
          <a:noFill/>
        </p:spPr>
        <p:txBody>
          <a:bodyPr wrap="none" lIns="0" tIns="0" rIns="0" bIns="0" rtlCol="0" anchor="ctr">
            <a:spAutoFit/>
          </a:bodyPr>
          <a:lstStyle/>
          <a:p>
            <a:pPr algn="ctr">
              <a:lnSpc>
                <a:spcPct val="120000"/>
              </a:lnSpc>
            </a:pPr>
            <a:r>
              <a:rPr lang="en-US" altLang="ko-KR" sz="60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2,500</a:t>
            </a:r>
          </a:p>
        </p:txBody>
      </p:sp>
      <p:grpSp>
        <p:nvGrpSpPr>
          <p:cNvPr id="4" name="그룹 3">
            <a:extLst>
              <a:ext uri="{FF2B5EF4-FFF2-40B4-BE49-F238E27FC236}">
                <a16:creationId xmlns:a16="http://schemas.microsoft.com/office/drawing/2014/main" id="{318690A7-82D3-4CF8-A01A-96C20741F6C7}"/>
              </a:ext>
            </a:extLst>
          </p:cNvPr>
          <p:cNvGrpSpPr/>
          <p:nvPr/>
        </p:nvGrpSpPr>
        <p:grpSpPr>
          <a:xfrm>
            <a:off x="2301154" y="2079553"/>
            <a:ext cx="7610475" cy="3578838"/>
            <a:chOff x="2301154" y="2360904"/>
            <a:chExt cx="7610475" cy="3578838"/>
          </a:xfrm>
        </p:grpSpPr>
        <p:pic>
          <p:nvPicPr>
            <p:cNvPr id="5" name="Picture 4">
              <a:extLst>
                <a:ext uri="{FF2B5EF4-FFF2-40B4-BE49-F238E27FC236}">
                  <a16:creationId xmlns:a16="http://schemas.microsoft.com/office/drawing/2014/main" id="{E64A1274-607F-422F-9D2E-665D3D5FCC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318"/>
            <a:stretch/>
          </p:blipFill>
          <p:spPr bwMode="auto">
            <a:xfrm>
              <a:off x="2301154" y="2360904"/>
              <a:ext cx="7610475" cy="35788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9574B25E-5E0D-4958-96BC-26FE908AD34B}"/>
                </a:ext>
              </a:extLst>
            </p:cNvPr>
            <p:cNvCxnSpPr>
              <a:cxnSpLocks/>
            </p:cNvCxnSpPr>
            <p:nvPr/>
          </p:nvCxnSpPr>
          <p:spPr>
            <a:xfrm>
              <a:off x="3165763" y="5801244"/>
              <a:ext cx="3713019" cy="0"/>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8" name="표 2">
            <a:extLst>
              <a:ext uri="{FF2B5EF4-FFF2-40B4-BE49-F238E27FC236}">
                <a16:creationId xmlns:a16="http://schemas.microsoft.com/office/drawing/2014/main" id="{19104B39-3659-44BF-B719-71291A140349}"/>
              </a:ext>
            </a:extLst>
          </p:cNvPr>
          <p:cNvGraphicFramePr>
            <a:graphicFrameLocks noGrp="1"/>
          </p:cNvGraphicFramePr>
          <p:nvPr>
            <p:extLst>
              <p:ext uri="{D42A27DB-BD31-4B8C-83A1-F6EECF244321}">
                <p14:modId xmlns:p14="http://schemas.microsoft.com/office/powerpoint/2010/main" val="3061881466"/>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37169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BED85-2B89-4A8A-B223-8B76CBD850D0}"/>
              </a:ext>
            </a:extLst>
          </p:cNvPr>
          <p:cNvSpPr txBox="1"/>
          <p:nvPr/>
        </p:nvSpPr>
        <p:spPr>
          <a:xfrm>
            <a:off x="2707753" y="1104063"/>
            <a:ext cx="6796732"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중에서 상위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10</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개의 라이선스가 전체의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93%</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차지하고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4" name="표 3">
            <a:extLst>
              <a:ext uri="{FF2B5EF4-FFF2-40B4-BE49-F238E27FC236}">
                <a16:creationId xmlns:a16="http://schemas.microsoft.com/office/drawing/2014/main" id="{4452DB98-7131-48DB-880D-3BAD29449174}"/>
              </a:ext>
            </a:extLst>
          </p:cNvPr>
          <p:cNvGraphicFramePr>
            <a:graphicFrameLocks noGrp="1"/>
          </p:cNvGraphicFramePr>
          <p:nvPr>
            <p:extLst>
              <p:ext uri="{D42A27DB-BD31-4B8C-83A1-F6EECF244321}">
                <p14:modId xmlns:p14="http://schemas.microsoft.com/office/powerpoint/2010/main" val="356385443"/>
              </p:ext>
            </p:extLst>
          </p:nvPr>
        </p:nvGraphicFramePr>
        <p:xfrm>
          <a:off x="1045026" y="1593698"/>
          <a:ext cx="10118686" cy="4641048"/>
        </p:xfrm>
        <a:graphic>
          <a:graphicData uri="http://schemas.openxmlformats.org/drawingml/2006/table">
            <a:tbl>
              <a:tblPr/>
              <a:tblGrid>
                <a:gridCol w="572756">
                  <a:extLst>
                    <a:ext uri="{9D8B030D-6E8A-4147-A177-3AD203B41FA5}">
                      <a16:colId xmlns:a16="http://schemas.microsoft.com/office/drawing/2014/main" val="799873490"/>
                    </a:ext>
                  </a:extLst>
                </a:gridCol>
                <a:gridCol w="5637125">
                  <a:extLst>
                    <a:ext uri="{9D8B030D-6E8A-4147-A177-3AD203B41FA5}">
                      <a16:colId xmlns:a16="http://schemas.microsoft.com/office/drawing/2014/main" val="2513949922"/>
                    </a:ext>
                  </a:extLst>
                </a:gridCol>
                <a:gridCol w="1302935">
                  <a:extLst>
                    <a:ext uri="{9D8B030D-6E8A-4147-A177-3AD203B41FA5}">
                      <a16:colId xmlns:a16="http://schemas.microsoft.com/office/drawing/2014/main" val="1844251480"/>
                    </a:ext>
                  </a:extLst>
                </a:gridCol>
                <a:gridCol w="1302935">
                  <a:extLst>
                    <a:ext uri="{9D8B030D-6E8A-4147-A177-3AD203B41FA5}">
                      <a16:colId xmlns:a16="http://schemas.microsoft.com/office/drawing/2014/main" val="2237219994"/>
                    </a:ext>
                  </a:extLst>
                </a:gridCol>
                <a:gridCol w="1302935">
                  <a:extLst>
                    <a:ext uri="{9D8B030D-6E8A-4147-A177-3AD203B41FA5}">
                      <a16:colId xmlns:a16="http://schemas.microsoft.com/office/drawing/2014/main" val="1575845161"/>
                    </a:ext>
                  </a:extLst>
                </a:gridCol>
              </a:tblGrid>
              <a:tr h="398320">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순위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라이선스 명</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2018</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2019</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리스크</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398320">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38%</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32%</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46194531"/>
                  </a:ext>
                </a:extLst>
              </a:tr>
              <a:tr h="396643">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2</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v2.0 (GPL 2.0)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18%</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21953669"/>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3</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214308"/>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4</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7&amp;</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2143521"/>
                  </a:ext>
                </a:extLst>
              </a:tr>
              <a:tr h="383085">
                <a:tc>
                  <a:txBody>
                    <a:bodyPr/>
                    <a:lstStyle/>
                    <a:p>
                      <a:pPr algn="ctr" latinLnBrk="1">
                        <a:spcAft>
                          <a:spcPts val="0"/>
                        </a:spcAft>
                      </a:pPr>
                      <a:r>
                        <a:rPr lang="en-US" alt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indent="0" algn="just" defTabSz="914377"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(BSD 3-clause “New” or ”Revised” License) </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33065325"/>
                  </a:ext>
                </a:extLst>
              </a:tr>
              <a:tr h="383085">
                <a:tc>
                  <a:txBody>
                    <a:bodyPr/>
                    <a:lstStyle/>
                    <a:p>
                      <a:pPr algn="ctr" latinLnBrk="1">
                        <a:spcAft>
                          <a:spcPts val="0"/>
                        </a:spcAft>
                      </a:pPr>
                      <a:r>
                        <a:rPr lang="en-US" alt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1108473"/>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7</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54750633"/>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8</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90051925"/>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9</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53005158"/>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10</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9524361"/>
                  </a:ext>
                </a:extLst>
              </a:tr>
              <a:tr h="383085">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기타</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rPr>
                        <a:t>Very High</a:t>
                      </a:r>
                      <a:endParaRPr lang="ko-KR" sz="1400" b="1"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41058989"/>
                  </a:ext>
                </a:extLst>
              </a:tr>
            </a:tbl>
          </a:graphicData>
        </a:graphic>
      </p:graphicFrame>
      <p:sp>
        <p:nvSpPr>
          <p:cNvPr id="5" name="TextBox 4">
            <a:extLst>
              <a:ext uri="{FF2B5EF4-FFF2-40B4-BE49-F238E27FC236}">
                <a16:creationId xmlns:a16="http://schemas.microsoft.com/office/drawing/2014/main" id="{69BE7AE5-0E87-495E-9380-22A179B26E03}"/>
              </a:ext>
            </a:extLst>
          </p:cNvPr>
          <p:cNvSpPr txBox="1"/>
          <p:nvPr/>
        </p:nvSpPr>
        <p:spPr>
          <a:xfrm>
            <a:off x="8660219" y="6214650"/>
            <a:ext cx="2625591" cy="301173"/>
          </a:xfrm>
          <a:prstGeom prst="rect">
            <a:avLst/>
          </a:prstGeom>
          <a:noFill/>
        </p:spPr>
        <p:txBody>
          <a:bodyPr wrap="none">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BlackDuck Knowledge Base, 2019)</a:t>
            </a:r>
          </a:p>
        </p:txBody>
      </p:sp>
      <p:graphicFrame>
        <p:nvGraphicFramePr>
          <p:cNvPr id="7" name="표 2">
            <a:extLst>
              <a:ext uri="{FF2B5EF4-FFF2-40B4-BE49-F238E27FC236}">
                <a16:creationId xmlns:a16="http://schemas.microsoft.com/office/drawing/2014/main" id="{92F6572C-C439-42FD-8A6F-55E24870B97D}"/>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39200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97625-867E-4E79-AF19-E30883823ABA}"/>
              </a:ext>
            </a:extLst>
          </p:cNvPr>
          <p:cNvSpPr txBox="1"/>
          <p:nvPr/>
        </p:nvSpPr>
        <p:spPr>
          <a:xfrm>
            <a:off x="2640931" y="1104063"/>
            <a:ext cx="693042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소스코드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공개의무 강도에 따라</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크게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라이선스로 구분할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3" name="모서리가 둥근 직사각형 17">
            <a:extLst>
              <a:ext uri="{FF2B5EF4-FFF2-40B4-BE49-F238E27FC236}">
                <a16:creationId xmlns:a16="http://schemas.microsoft.com/office/drawing/2014/main" id="{929FCAC8-D5A5-4D29-A961-14ABE8A273E1}"/>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Permissive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라이선스</a:t>
            </a:r>
          </a:p>
        </p:txBody>
      </p:sp>
      <p:sp>
        <p:nvSpPr>
          <p:cNvPr id="4" name="모서리가 둥근 직사각형 19">
            <a:extLst>
              <a:ext uri="{FF2B5EF4-FFF2-40B4-BE49-F238E27FC236}">
                <a16:creationId xmlns:a16="http://schemas.microsoft.com/office/drawing/2014/main" id="{34EF2000-C274-4D4A-BC65-F53F5A78FC44}"/>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Copyleft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라이선스</a:t>
            </a:r>
          </a:p>
        </p:txBody>
      </p:sp>
      <p:sp>
        <p:nvSpPr>
          <p:cNvPr id="14" name="모서리가 둥근 직사각형 23">
            <a:extLst>
              <a:ext uri="{FF2B5EF4-FFF2-40B4-BE49-F238E27FC236}">
                <a16:creationId xmlns:a16="http://schemas.microsoft.com/office/drawing/2014/main" id="{88A0A4B1-800D-47F2-9BFC-8AA2EB1DB155}"/>
              </a:ext>
            </a:extLst>
          </p:cNvPr>
          <p:cNvSpPr/>
          <p:nvPr/>
        </p:nvSpPr>
        <p:spPr>
          <a:xfrm>
            <a:off x="4239716" y="3238500"/>
            <a:ext cx="3723184" cy="953593"/>
          </a:xfrm>
          <a:prstGeom prst="roundRect">
            <a:avLst>
              <a:gd name="adj"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ko-KR" sz="1200" spc="-8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7" name="타원 16">
            <a:extLst>
              <a:ext uri="{FF2B5EF4-FFF2-40B4-BE49-F238E27FC236}">
                <a16:creationId xmlns:a16="http://schemas.microsoft.com/office/drawing/2014/main" id="{B7A03FE9-A8E0-4360-A438-241E0BAC9E62}"/>
              </a:ext>
            </a:extLst>
          </p:cNvPr>
          <p:cNvSpPr/>
          <p:nvPr/>
        </p:nvSpPr>
        <p:spPr>
          <a:xfrm>
            <a:off x="5093258" y="3322154"/>
            <a:ext cx="786284" cy="786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8" name="그림 17">
            <a:extLst>
              <a:ext uri="{FF2B5EF4-FFF2-40B4-BE49-F238E27FC236}">
                <a16:creationId xmlns:a16="http://schemas.microsoft.com/office/drawing/2014/main" id="{80A3F425-899F-4650-85F8-023B5F9FF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824" y="3825036"/>
            <a:ext cx="2451379" cy="2147491"/>
          </a:xfrm>
          <a:prstGeom prst="rect">
            <a:avLst/>
          </a:prstGeom>
        </p:spPr>
      </p:pic>
      <p:sp>
        <p:nvSpPr>
          <p:cNvPr id="19" name="TextBox 18">
            <a:extLst>
              <a:ext uri="{FF2B5EF4-FFF2-40B4-BE49-F238E27FC236}">
                <a16:creationId xmlns:a16="http://schemas.microsoft.com/office/drawing/2014/main" id="{95F165DE-CEEC-4A3F-B350-48AB950ABB51}"/>
              </a:ext>
            </a:extLst>
          </p:cNvPr>
          <p:cNvSpPr txBox="1"/>
          <p:nvPr/>
        </p:nvSpPr>
        <p:spPr>
          <a:xfrm>
            <a:off x="2642943" y="4284224"/>
            <a:ext cx="1171796"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Easy</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sp>
        <p:nvSpPr>
          <p:cNvPr id="20" name="TextBox 19">
            <a:extLst>
              <a:ext uri="{FF2B5EF4-FFF2-40B4-BE49-F238E27FC236}">
                <a16:creationId xmlns:a16="http://schemas.microsoft.com/office/drawing/2014/main" id="{8229D947-4A0C-455A-9B2C-442BFA609118}"/>
              </a:ext>
            </a:extLst>
          </p:cNvPr>
          <p:cNvSpPr txBox="1"/>
          <p:nvPr/>
        </p:nvSpPr>
        <p:spPr>
          <a:xfrm>
            <a:off x="8377042" y="4284224"/>
            <a:ext cx="1193468"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Hard</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graphicFrame>
        <p:nvGraphicFramePr>
          <p:cNvPr id="11" name="표 2">
            <a:extLst>
              <a:ext uri="{FF2B5EF4-FFF2-40B4-BE49-F238E27FC236}">
                <a16:creationId xmlns:a16="http://schemas.microsoft.com/office/drawing/2014/main" id="{90B050E1-D5EF-4DF8-98E8-D3B75BFF8EC3}"/>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7" name="TextBox 6">
            <a:extLst>
              <a:ext uri="{FF2B5EF4-FFF2-40B4-BE49-F238E27FC236}">
                <a16:creationId xmlns:a16="http://schemas.microsoft.com/office/drawing/2014/main" id="{949E39EF-4912-4903-A10A-403C7D7D3E88}"/>
              </a:ext>
            </a:extLst>
          </p:cNvPr>
          <p:cNvSpPr txBox="1"/>
          <p:nvPr/>
        </p:nvSpPr>
        <p:spPr>
          <a:xfrm>
            <a:off x="340793" y="6096604"/>
            <a:ext cx="2348400"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나무위키 </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Geometry Dash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pic>
        <p:nvPicPr>
          <p:cNvPr id="8" name="Picture 2">
            <a:extLst>
              <a:ext uri="{FF2B5EF4-FFF2-40B4-BE49-F238E27FC236}">
                <a16:creationId xmlns:a16="http://schemas.microsoft.com/office/drawing/2014/main" id="{8E111287-E262-40AC-93FF-34C1C9FC8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884" y="2944050"/>
            <a:ext cx="1296763" cy="12967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A6F1BB8-05BB-45F8-8F1A-CDA1E64B3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488" y="2779475"/>
            <a:ext cx="1719578" cy="145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31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56EAE-26BC-47F6-A1CE-3B2D4792C246}"/>
              </a:ext>
            </a:extLst>
          </p:cNvPr>
          <p:cNvSpPr txBox="1"/>
          <p:nvPr/>
        </p:nvSpPr>
        <p:spPr>
          <a:xfrm>
            <a:off x="1519146" y="1104063"/>
            <a:ext cx="9173986"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의무사항이 많지 않아서 상대적으로 준수하기가 쉬운 라이선스입니다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일반적으로 저작권 표시</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 고지 등의 고지 의무만 준수하면 됩니다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3" name="그룹 2">
            <a:extLst>
              <a:ext uri="{FF2B5EF4-FFF2-40B4-BE49-F238E27FC236}">
                <a16:creationId xmlns:a16="http://schemas.microsoft.com/office/drawing/2014/main" id="{6DEDE50C-6654-4FED-9231-C1D45430DDDA}"/>
              </a:ext>
            </a:extLst>
          </p:cNvPr>
          <p:cNvGrpSpPr/>
          <p:nvPr/>
        </p:nvGrpSpPr>
        <p:grpSpPr>
          <a:xfrm>
            <a:off x="2450193" y="2806462"/>
            <a:ext cx="2125869" cy="1485935"/>
            <a:chOff x="1697477" y="2613048"/>
            <a:chExt cx="1808920" cy="1264395"/>
          </a:xfrm>
        </p:grpSpPr>
        <p:sp>
          <p:nvSpPr>
            <p:cNvPr id="4" name="모서리가 둥근 직사각형 1">
              <a:extLst>
                <a:ext uri="{FF2B5EF4-FFF2-40B4-BE49-F238E27FC236}">
                  <a16:creationId xmlns:a16="http://schemas.microsoft.com/office/drawing/2014/main" id="{C9479F03-1CA4-4AC7-A246-3459A655B6D4}"/>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5" name="Picture 8" descr="MIT License - Wikipedia">
              <a:extLst>
                <a:ext uri="{FF2B5EF4-FFF2-40B4-BE49-F238E27FC236}">
                  <a16:creationId xmlns:a16="http://schemas.microsoft.com/office/drawing/2014/main" id="{7B3890B2-673D-461C-9551-F105C934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a:extLst>
              <a:ext uri="{FF2B5EF4-FFF2-40B4-BE49-F238E27FC236}">
                <a16:creationId xmlns:a16="http://schemas.microsoft.com/office/drawing/2014/main" id="{410E5672-3DEF-40A5-A18C-8B5E4E101B6F}"/>
              </a:ext>
            </a:extLst>
          </p:cNvPr>
          <p:cNvGrpSpPr/>
          <p:nvPr/>
        </p:nvGrpSpPr>
        <p:grpSpPr>
          <a:xfrm>
            <a:off x="5039796" y="2806462"/>
            <a:ext cx="2125869" cy="1485935"/>
            <a:chOff x="4287080" y="2613048"/>
            <a:chExt cx="1808920" cy="1264395"/>
          </a:xfrm>
        </p:grpSpPr>
        <p:sp>
          <p:nvSpPr>
            <p:cNvPr id="7" name="모서리가 둥근 직사각형 1">
              <a:extLst>
                <a:ext uri="{FF2B5EF4-FFF2-40B4-BE49-F238E27FC236}">
                  <a16:creationId xmlns:a16="http://schemas.microsoft.com/office/drawing/2014/main" id="{203E104F-E3A8-4F92-BF65-7166E108D46D}"/>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8" name="Picture 4" descr="Apache License">
              <a:extLst>
                <a:ext uri="{FF2B5EF4-FFF2-40B4-BE49-F238E27FC236}">
                  <a16:creationId xmlns:a16="http://schemas.microsoft.com/office/drawing/2014/main" id="{CEA7FCC7-D175-46C4-9A01-AD745B308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47084C22-E613-4AD3-9AFC-1DDB04A3157B}"/>
              </a:ext>
            </a:extLst>
          </p:cNvPr>
          <p:cNvGrpSpPr/>
          <p:nvPr/>
        </p:nvGrpSpPr>
        <p:grpSpPr>
          <a:xfrm>
            <a:off x="7629401" y="2806462"/>
            <a:ext cx="2125869" cy="1485935"/>
            <a:chOff x="7216711" y="1653856"/>
            <a:chExt cx="1808920" cy="1264395"/>
          </a:xfrm>
        </p:grpSpPr>
        <p:sp>
          <p:nvSpPr>
            <p:cNvPr id="10" name="모서리가 둥근 직사각형 1">
              <a:extLst>
                <a:ext uri="{FF2B5EF4-FFF2-40B4-BE49-F238E27FC236}">
                  <a16:creationId xmlns:a16="http://schemas.microsoft.com/office/drawing/2014/main" id="{511ABE87-E387-4077-8A0C-8E54106EC9FE}"/>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6" descr="BSD licenses - Wikiwand">
              <a:extLst>
                <a:ext uri="{FF2B5EF4-FFF2-40B4-BE49-F238E27FC236}">
                  <a16:creationId xmlns:a16="http://schemas.microsoft.com/office/drawing/2014/main" id="{166707F0-3DAD-4F48-AC03-1EA096493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3" name="표 2">
            <a:extLst>
              <a:ext uri="{FF2B5EF4-FFF2-40B4-BE49-F238E27FC236}">
                <a16:creationId xmlns:a16="http://schemas.microsoft.com/office/drawing/2014/main" id="{559BA8FD-2D90-4A26-A513-D1040198F832}"/>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764291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DFE4F-B929-4D2D-98AE-1EDDD73294A8}"/>
              </a:ext>
            </a:extLst>
          </p:cNvPr>
          <p:cNvSpPr txBox="1"/>
          <p:nvPr/>
        </p:nvSpPr>
        <p:spPr>
          <a:xfrm>
            <a:off x="4333014" y="1499996"/>
            <a:ext cx="533319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MIT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 해당 대학의 공학도들을 돕기 위해 개발한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및 저작권 명시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Bootstrap, Angular.js, X-Windows </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D3A1E2F5-B4F3-4D98-9E96-32BA7ECF4B28}"/>
              </a:ext>
            </a:extLst>
          </p:cNvPr>
          <p:cNvSpPr txBox="1"/>
          <p:nvPr/>
        </p:nvSpPr>
        <p:spPr>
          <a:xfrm>
            <a:off x="4333014" y="2908164"/>
            <a:ext cx="5552802" cy="1310423"/>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아파치</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재단의 모든 소프트웨어에 적용되는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BSD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의무사항 </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특허 보복 조항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 2.0</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으로</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배포되는 코드와는 결합 불가능</a:t>
            </a:r>
            <a:endPar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Android, Hadoop</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CA2B8467-5168-4410-AF30-1CA363EAD0F1}"/>
              </a:ext>
            </a:extLst>
          </p:cNvPr>
          <p:cNvSpPr txBox="1"/>
          <p:nvPr/>
        </p:nvSpPr>
        <p:spPr>
          <a:xfrm>
            <a:off x="4333014" y="4648730"/>
            <a:ext cx="581890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소스코드를 공개하지 않아도 되는 대표적인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명시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 동의 없이 저작권자 이름 사용 제한</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Nginx</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9" name="그룹 8">
            <a:extLst>
              <a:ext uri="{FF2B5EF4-FFF2-40B4-BE49-F238E27FC236}">
                <a16:creationId xmlns:a16="http://schemas.microsoft.com/office/drawing/2014/main" id="{DD441FDA-727C-4D47-982E-CA284E1C083B}"/>
              </a:ext>
            </a:extLst>
          </p:cNvPr>
          <p:cNvGrpSpPr/>
          <p:nvPr/>
        </p:nvGrpSpPr>
        <p:grpSpPr>
          <a:xfrm>
            <a:off x="2118593" y="1322179"/>
            <a:ext cx="1890698" cy="1321556"/>
            <a:chOff x="1697477" y="2613048"/>
            <a:chExt cx="1808920" cy="1264395"/>
          </a:xfrm>
        </p:grpSpPr>
        <p:sp>
          <p:nvSpPr>
            <p:cNvPr id="10" name="모서리가 둥근 직사각형 1">
              <a:extLst>
                <a:ext uri="{FF2B5EF4-FFF2-40B4-BE49-F238E27FC236}">
                  <a16:creationId xmlns:a16="http://schemas.microsoft.com/office/drawing/2014/main" id="{E1E95062-0123-4C20-900A-BEF3C0D6B5A9}"/>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8" descr="MIT License - Wikipedia">
              <a:extLst>
                <a:ext uri="{FF2B5EF4-FFF2-40B4-BE49-F238E27FC236}">
                  <a16:creationId xmlns:a16="http://schemas.microsoft.com/office/drawing/2014/main" id="{3308665A-5B6E-499B-AC7F-6781F2F96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ED3FEC1A-4B89-4BAF-B260-CFB4531E90FA}"/>
              </a:ext>
            </a:extLst>
          </p:cNvPr>
          <p:cNvGrpSpPr/>
          <p:nvPr/>
        </p:nvGrpSpPr>
        <p:grpSpPr>
          <a:xfrm>
            <a:off x="2118593" y="2897031"/>
            <a:ext cx="1890698" cy="1321556"/>
            <a:chOff x="4287080" y="2613048"/>
            <a:chExt cx="1808920" cy="1264395"/>
          </a:xfrm>
        </p:grpSpPr>
        <p:sp>
          <p:nvSpPr>
            <p:cNvPr id="13" name="모서리가 둥근 직사각형 1">
              <a:extLst>
                <a:ext uri="{FF2B5EF4-FFF2-40B4-BE49-F238E27FC236}">
                  <a16:creationId xmlns:a16="http://schemas.microsoft.com/office/drawing/2014/main" id="{CF1647BB-43C7-4A0F-ADA2-7E835B21A34B}"/>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4" name="Picture 4" descr="Apache License">
              <a:extLst>
                <a:ext uri="{FF2B5EF4-FFF2-40B4-BE49-F238E27FC236}">
                  <a16:creationId xmlns:a16="http://schemas.microsoft.com/office/drawing/2014/main" id="{1F1FEF0A-803E-472B-80EE-691B00295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그룹 14">
            <a:extLst>
              <a:ext uri="{FF2B5EF4-FFF2-40B4-BE49-F238E27FC236}">
                <a16:creationId xmlns:a16="http://schemas.microsoft.com/office/drawing/2014/main" id="{0CE5ED21-F156-4C52-9047-E6664CC3B32F}"/>
              </a:ext>
            </a:extLst>
          </p:cNvPr>
          <p:cNvGrpSpPr/>
          <p:nvPr/>
        </p:nvGrpSpPr>
        <p:grpSpPr>
          <a:xfrm>
            <a:off x="2118593" y="4478325"/>
            <a:ext cx="1890698" cy="1321556"/>
            <a:chOff x="7216711" y="1653856"/>
            <a:chExt cx="1808920" cy="1264395"/>
          </a:xfrm>
        </p:grpSpPr>
        <p:sp>
          <p:nvSpPr>
            <p:cNvPr id="16" name="모서리가 둥근 직사각형 1">
              <a:extLst>
                <a:ext uri="{FF2B5EF4-FFF2-40B4-BE49-F238E27FC236}">
                  <a16:creationId xmlns:a16="http://schemas.microsoft.com/office/drawing/2014/main" id="{3619306B-274E-4EF7-B9B9-D86C5668C132}"/>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7" name="Picture 6" descr="BSD licenses - Wikiwand">
              <a:extLst>
                <a:ext uri="{FF2B5EF4-FFF2-40B4-BE49-F238E27FC236}">
                  <a16:creationId xmlns:a16="http://schemas.microsoft.com/office/drawing/2014/main" id="{318D408D-D2C0-4385-817D-9BB20CCB6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표 2">
            <a:extLst>
              <a:ext uri="{FF2B5EF4-FFF2-40B4-BE49-F238E27FC236}">
                <a16:creationId xmlns:a16="http://schemas.microsoft.com/office/drawing/2014/main" id="{DA10D513-7B38-4259-A7DA-764F87D44DDF}"/>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79153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표 2">
            <a:extLst>
              <a:ext uri="{FF2B5EF4-FFF2-40B4-BE49-F238E27FC236}">
                <a16:creationId xmlns:a16="http://schemas.microsoft.com/office/drawing/2014/main" id="{4B29F982-F6D9-4195-8584-21B4E442354A}"/>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9" name="TextBox 28">
            <a:extLst>
              <a:ext uri="{FF2B5EF4-FFF2-40B4-BE49-F238E27FC236}">
                <a16:creationId xmlns:a16="http://schemas.microsoft.com/office/drawing/2014/main" id="{923564B9-1A00-40F7-A2DD-B8E8D49CEFC7}"/>
              </a:ext>
            </a:extLst>
          </p:cNvPr>
          <p:cNvSpPr txBox="1"/>
          <p:nvPr/>
        </p:nvSpPr>
        <p:spPr>
          <a:xfrm>
            <a:off x="1005527" y="1104063"/>
            <a:ext cx="10201191" cy="1086708"/>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라이선스는 </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라이선스에 비해 의무사항이 복잡하고 까다롭습니다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반대되는 개념으로 저작권에 기반을 두고 사용을 제한하는 것이 아니라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저작권을 기반으로 정보 공유를 강화하려는 자유 소프트웨어 운동에서 주장하는 개념입니다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0" name="그룹 29">
            <a:extLst>
              <a:ext uri="{FF2B5EF4-FFF2-40B4-BE49-F238E27FC236}">
                <a16:creationId xmlns:a16="http://schemas.microsoft.com/office/drawing/2014/main" id="{546068C7-371A-4841-8692-35AE60976971}"/>
              </a:ext>
            </a:extLst>
          </p:cNvPr>
          <p:cNvGrpSpPr/>
          <p:nvPr/>
        </p:nvGrpSpPr>
        <p:grpSpPr>
          <a:xfrm>
            <a:off x="2450192" y="2800951"/>
            <a:ext cx="2125869" cy="1485935"/>
            <a:chOff x="1762884" y="1767775"/>
            <a:chExt cx="2188793" cy="1529919"/>
          </a:xfrm>
        </p:grpSpPr>
        <p:sp>
          <p:nvSpPr>
            <p:cNvPr id="31" name="모서리가 둥근 직사각형 1">
              <a:extLst>
                <a:ext uri="{FF2B5EF4-FFF2-40B4-BE49-F238E27FC236}">
                  <a16:creationId xmlns:a16="http://schemas.microsoft.com/office/drawing/2014/main" id="{D435A533-299A-4DEC-879F-5E1DF21CFBD6}"/>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2" name="Picture 2" descr="GPLì ëí ì´ë¯¸ì§ ê²ìê²°ê³¼">
              <a:extLst>
                <a:ext uri="{FF2B5EF4-FFF2-40B4-BE49-F238E27FC236}">
                  <a16:creationId xmlns:a16="http://schemas.microsoft.com/office/drawing/2014/main" id="{55851612-8A9C-403B-B60B-A7CC018FA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그룹 32">
            <a:extLst>
              <a:ext uri="{FF2B5EF4-FFF2-40B4-BE49-F238E27FC236}">
                <a16:creationId xmlns:a16="http://schemas.microsoft.com/office/drawing/2014/main" id="{D931BE8A-491C-4A6D-A44A-1154238A2893}"/>
              </a:ext>
            </a:extLst>
          </p:cNvPr>
          <p:cNvGrpSpPr/>
          <p:nvPr/>
        </p:nvGrpSpPr>
        <p:grpSpPr>
          <a:xfrm>
            <a:off x="7629398" y="2800951"/>
            <a:ext cx="2125869" cy="1485935"/>
            <a:chOff x="5039796" y="3876119"/>
            <a:chExt cx="2125869" cy="1485935"/>
          </a:xfrm>
        </p:grpSpPr>
        <p:sp>
          <p:nvSpPr>
            <p:cNvPr id="34" name="모서리가 둥근 직사각형 18">
              <a:extLst>
                <a:ext uri="{FF2B5EF4-FFF2-40B4-BE49-F238E27FC236}">
                  <a16:creationId xmlns:a16="http://schemas.microsoft.com/office/drawing/2014/main" id="{0F004094-EC47-439E-8149-0CE791E56F0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5" name="Picture 2" descr="Affero General Public License - Wikipedia">
              <a:extLst>
                <a:ext uri="{FF2B5EF4-FFF2-40B4-BE49-F238E27FC236}">
                  <a16:creationId xmlns:a16="http://schemas.microsoft.com/office/drawing/2014/main" id="{69278BD2-08F3-4A41-B783-146A03C0A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a:extLst>
              <a:ext uri="{FF2B5EF4-FFF2-40B4-BE49-F238E27FC236}">
                <a16:creationId xmlns:a16="http://schemas.microsoft.com/office/drawing/2014/main" id="{0653C56D-AFDF-418E-83F5-93B1B85D4B0C}"/>
              </a:ext>
            </a:extLst>
          </p:cNvPr>
          <p:cNvGrpSpPr/>
          <p:nvPr/>
        </p:nvGrpSpPr>
        <p:grpSpPr>
          <a:xfrm>
            <a:off x="5039795" y="2800951"/>
            <a:ext cx="2125869" cy="1485935"/>
            <a:chOff x="7629400" y="3876119"/>
            <a:chExt cx="2125869" cy="1485935"/>
          </a:xfrm>
        </p:grpSpPr>
        <p:sp>
          <p:nvSpPr>
            <p:cNvPr id="37" name="모서리가 둥근 직사각형 20">
              <a:extLst>
                <a:ext uri="{FF2B5EF4-FFF2-40B4-BE49-F238E27FC236}">
                  <a16:creationId xmlns:a16="http://schemas.microsoft.com/office/drawing/2014/main" id="{65EB5821-5336-453A-9ECA-DC12938AF027}"/>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8" name="Picture 8" descr="GNU Lesser General Public License - Wikipedia">
              <a:extLst>
                <a:ext uri="{FF2B5EF4-FFF2-40B4-BE49-F238E27FC236}">
                  <a16:creationId xmlns:a16="http://schemas.microsoft.com/office/drawing/2014/main" id="{041F689C-3E5B-4A67-BFFA-7CD9529A7C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그룹 38">
            <a:extLst>
              <a:ext uri="{FF2B5EF4-FFF2-40B4-BE49-F238E27FC236}">
                <a16:creationId xmlns:a16="http://schemas.microsoft.com/office/drawing/2014/main" id="{91264037-0C3A-462B-A311-16039F58AFEF}"/>
              </a:ext>
            </a:extLst>
          </p:cNvPr>
          <p:cNvGrpSpPr/>
          <p:nvPr/>
        </p:nvGrpSpPr>
        <p:grpSpPr>
          <a:xfrm>
            <a:off x="3692744" y="4704501"/>
            <a:ext cx="882389" cy="882389"/>
            <a:chOff x="5039795" y="4553769"/>
            <a:chExt cx="2125868" cy="2125868"/>
          </a:xfrm>
        </p:grpSpPr>
        <p:sp>
          <p:nvSpPr>
            <p:cNvPr id="40" name="직사각형 39">
              <a:extLst>
                <a:ext uri="{FF2B5EF4-FFF2-40B4-BE49-F238E27FC236}">
                  <a16:creationId xmlns:a16="http://schemas.microsoft.com/office/drawing/2014/main" id="{CDA6BBF8-B400-4303-8D40-B4BDEF2EDD74}"/>
                </a:ext>
              </a:extLst>
            </p:cNvPr>
            <p:cNvSpPr/>
            <p:nvPr/>
          </p:nvSpPr>
          <p:spPr>
            <a:xfrm>
              <a:off x="5039795" y="4553769"/>
              <a:ext cx="2125868" cy="2125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1" name="Picture 2" descr="Copyleft - Wikipedia">
              <a:extLst>
                <a:ext uri="{FF2B5EF4-FFF2-40B4-BE49-F238E27FC236}">
                  <a16:creationId xmlns:a16="http://schemas.microsoft.com/office/drawing/2014/main" id="{A573DA00-2BD4-45DD-920D-DFDDEA1D4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9761" y="4897066"/>
              <a:ext cx="1485936" cy="148593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4D34BD20-579F-40B6-8524-E6DC5FFCF664}"/>
              </a:ext>
            </a:extLst>
          </p:cNvPr>
          <p:cNvSpPr txBox="1"/>
          <p:nvPr/>
        </p:nvSpPr>
        <p:spPr>
          <a:xfrm>
            <a:off x="4703413" y="5006490"/>
            <a:ext cx="3878369" cy="278410"/>
          </a:xfrm>
          <a:prstGeom prst="rect">
            <a:avLst/>
          </a:prstGeom>
          <a:noFill/>
        </p:spPr>
        <p:txBody>
          <a:bodyPr wrap="none" lIns="0" tIns="0" rIns="0" bIns="0" rtlCol="0" anchor="t">
            <a:spAutoFit/>
          </a:bodyPr>
          <a:lstStyle/>
          <a:p>
            <a:pPr algn="ctr">
              <a:lnSpc>
                <a:spcPct val="120000"/>
              </a:lnSpc>
            </a:pP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로고</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Copyright</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의 </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를 뒤집어 놓은 형태</a:t>
            </a:r>
            <a:endPar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66471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17">
            <a:extLst>
              <a:ext uri="{FF2B5EF4-FFF2-40B4-BE49-F238E27FC236}">
                <a16:creationId xmlns:a16="http://schemas.microsoft.com/office/drawing/2014/main" id="{649B9F5A-A835-4181-9D71-E5258663AFE8}"/>
              </a:ext>
            </a:extLst>
          </p:cNvPr>
          <p:cNvSpPr/>
          <p:nvPr/>
        </p:nvSpPr>
        <p:spPr>
          <a:xfrm>
            <a:off x="1459463" y="251820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dirty="0">
              <a:solidFill>
                <a:schemeClr val="bg1"/>
              </a:solidFill>
              <a:latin typeface="나눔스퀘어 Bold" panose="020B0600000101010101" pitchFamily="50" charset="-127"/>
              <a:ea typeface="나눔스퀘어 Bold" panose="020B0600000101010101" pitchFamily="50" charset="-127"/>
            </a:endParaRPr>
          </a:p>
        </p:txBody>
      </p:sp>
      <p:sp>
        <p:nvSpPr>
          <p:cNvPr id="12" name="모서리가 둥근 직사각형 17">
            <a:extLst>
              <a:ext uri="{FF2B5EF4-FFF2-40B4-BE49-F238E27FC236}">
                <a16:creationId xmlns:a16="http://schemas.microsoft.com/office/drawing/2014/main" id="{DAA1B7F4-8B9A-4C19-977D-25E489BD0ADD}"/>
              </a:ext>
            </a:extLst>
          </p:cNvPr>
          <p:cNvSpPr/>
          <p:nvPr/>
        </p:nvSpPr>
        <p:spPr>
          <a:xfrm>
            <a:off x="2263332" y="2976153"/>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sp>
        <p:nvSpPr>
          <p:cNvPr id="15" name="모서리가 둥근 직사각형 17">
            <a:extLst>
              <a:ext uri="{FF2B5EF4-FFF2-40B4-BE49-F238E27FC236}">
                <a16:creationId xmlns:a16="http://schemas.microsoft.com/office/drawing/2014/main" id="{1F76D415-11D0-4AFB-90BA-23FF9AE25198}"/>
              </a:ext>
            </a:extLst>
          </p:cNvPr>
          <p:cNvSpPr/>
          <p:nvPr/>
        </p:nvSpPr>
        <p:spPr>
          <a:xfrm>
            <a:off x="1459463" y="422608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dirty="0">
              <a:solidFill>
                <a:schemeClr val="bg1"/>
              </a:solidFill>
              <a:latin typeface="나눔스퀘어 Bold" panose="020B0600000101010101" pitchFamily="50" charset="-127"/>
              <a:ea typeface="나눔스퀘어 Bold" panose="020B0600000101010101" pitchFamily="50" charset="-127"/>
            </a:endParaRPr>
          </a:p>
        </p:txBody>
      </p:sp>
      <p:sp>
        <p:nvSpPr>
          <p:cNvPr id="16" name="모서리가 둥근 직사각형 17">
            <a:extLst>
              <a:ext uri="{FF2B5EF4-FFF2-40B4-BE49-F238E27FC236}">
                <a16:creationId xmlns:a16="http://schemas.microsoft.com/office/drawing/2014/main" id="{E259BDDC-AFBD-4453-8E39-C6597621BF19}"/>
              </a:ext>
            </a:extLst>
          </p:cNvPr>
          <p:cNvSpPr/>
          <p:nvPr/>
        </p:nvSpPr>
        <p:spPr>
          <a:xfrm>
            <a:off x="2263332" y="4684033"/>
            <a:ext cx="953436" cy="71737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BSD</a:t>
            </a:r>
          </a:p>
        </p:txBody>
      </p:sp>
      <p:sp>
        <p:nvSpPr>
          <p:cNvPr id="10" name="TextBox 9">
            <a:extLst>
              <a:ext uri="{FF2B5EF4-FFF2-40B4-BE49-F238E27FC236}">
                <a16:creationId xmlns:a16="http://schemas.microsoft.com/office/drawing/2014/main" id="{3D6345D5-FC09-431A-B686-ADF52C9A78AF}"/>
              </a:ext>
            </a:extLst>
          </p:cNvPr>
          <p:cNvSpPr txBox="1"/>
          <p:nvPr/>
        </p:nvSpPr>
        <p:spPr>
          <a:xfrm>
            <a:off x="1777216" y="1104063"/>
            <a:ext cx="8657818"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오픈소스가 포함되어 있는 파생저작물을 배포하려면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원래의 오픈소스 라이선스와 동일한 라이선스로만 배포해야 하는 의무사항</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6A3E0B7A-9898-495B-86AF-DAEA52F98ECA}"/>
              </a:ext>
            </a:extLst>
          </p:cNvPr>
          <p:cNvSpPr txBox="1"/>
          <p:nvPr/>
        </p:nvSpPr>
        <p:spPr>
          <a:xfrm>
            <a:off x="4269880" y="2474665"/>
            <a:ext cx="3164521" cy="645626"/>
          </a:xfrm>
          <a:prstGeom prst="rect">
            <a:avLst/>
          </a:prstGeom>
          <a:noFill/>
        </p:spPr>
        <p:txBody>
          <a:bodyPr wrap="none" lIns="0" tIns="0" rIns="0" bIns="0" rtlCol="0" anchor="t">
            <a:spAutoFit/>
          </a:bodyPr>
          <a:lstStyle/>
          <a:p>
            <a:pPr algn="ctr">
              <a:lnSpc>
                <a:spcPct val="120000"/>
              </a:lnSpc>
            </a:pP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 시 라이선스 변경 불가능</a:t>
            </a:r>
            <a:endPar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한번 </a:t>
            </a: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a:t>
            </a: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는 영원한 </a:t>
            </a: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p>
        </p:txBody>
      </p:sp>
      <p:sp>
        <p:nvSpPr>
          <p:cNvPr id="19" name="TextBox 18">
            <a:extLst>
              <a:ext uri="{FF2B5EF4-FFF2-40B4-BE49-F238E27FC236}">
                <a16:creationId xmlns:a16="http://schemas.microsoft.com/office/drawing/2014/main" id="{9149BC4B-1A91-44FB-8B09-8514C19D3D76}"/>
              </a:ext>
            </a:extLst>
          </p:cNvPr>
          <p:cNvSpPr txBox="1"/>
          <p:nvPr/>
        </p:nvSpPr>
        <p:spPr>
          <a:xfrm>
            <a:off x="4677940" y="4527919"/>
            <a:ext cx="2348399" cy="313227"/>
          </a:xfrm>
          <a:prstGeom prst="rect">
            <a:avLst/>
          </a:prstGeom>
          <a:noFill/>
        </p:spPr>
        <p:txBody>
          <a:bodyPr wrap="none" lIns="0" tIns="0" rIns="0" bIns="0" rtlCol="0" anchor="t">
            <a:spAutoFit/>
          </a:bodyPr>
          <a:lstStyle/>
          <a:p>
            <a:pPr>
              <a:lnSpc>
                <a:spcPct val="120000"/>
              </a:lnSpc>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시 라이선스 변경 가능</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4" name="표 2">
            <a:extLst>
              <a:ext uri="{FF2B5EF4-FFF2-40B4-BE49-F238E27FC236}">
                <a16:creationId xmlns:a16="http://schemas.microsoft.com/office/drawing/2014/main" id="{4B29F982-F6D9-4195-8584-21B4E442354A}"/>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17" name="모서리가 둥근 직사각형 17">
            <a:extLst>
              <a:ext uri="{FF2B5EF4-FFF2-40B4-BE49-F238E27FC236}">
                <a16:creationId xmlns:a16="http://schemas.microsoft.com/office/drawing/2014/main" id="{C7F0A901-D9B3-42F3-B3CF-55AE1C2173C6}"/>
              </a:ext>
            </a:extLst>
          </p:cNvPr>
          <p:cNvSpPr/>
          <p:nvPr/>
        </p:nvSpPr>
        <p:spPr>
          <a:xfrm>
            <a:off x="7657423" y="278447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sp>
        <p:nvSpPr>
          <p:cNvPr id="18" name="모서리가 둥근 직사각형 17">
            <a:extLst>
              <a:ext uri="{FF2B5EF4-FFF2-40B4-BE49-F238E27FC236}">
                <a16:creationId xmlns:a16="http://schemas.microsoft.com/office/drawing/2014/main" id="{763F3A2B-58D5-48CF-9B07-49E669ACFD50}"/>
              </a:ext>
            </a:extLst>
          </p:cNvPr>
          <p:cNvSpPr/>
          <p:nvPr/>
        </p:nvSpPr>
        <p:spPr>
          <a:xfrm>
            <a:off x="7657423" y="4492357"/>
            <a:ext cx="953436" cy="7173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MIT</a:t>
            </a:r>
          </a:p>
        </p:txBody>
      </p:sp>
      <p:sp>
        <p:nvSpPr>
          <p:cNvPr id="20" name="모서리가 둥근 직사각형 17">
            <a:extLst>
              <a:ext uri="{FF2B5EF4-FFF2-40B4-BE49-F238E27FC236}">
                <a16:creationId xmlns:a16="http://schemas.microsoft.com/office/drawing/2014/main" id="{D55EDDE3-E0C9-4424-9AAD-B615E095678A}"/>
              </a:ext>
            </a:extLst>
          </p:cNvPr>
          <p:cNvSpPr/>
          <p:nvPr/>
        </p:nvSpPr>
        <p:spPr>
          <a:xfrm>
            <a:off x="8745147" y="4492357"/>
            <a:ext cx="953436" cy="717376"/>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Apache</a:t>
            </a:r>
          </a:p>
        </p:txBody>
      </p:sp>
      <p:sp>
        <p:nvSpPr>
          <p:cNvPr id="21" name="모서리가 둥근 직사각형 17">
            <a:extLst>
              <a:ext uri="{FF2B5EF4-FFF2-40B4-BE49-F238E27FC236}">
                <a16:creationId xmlns:a16="http://schemas.microsoft.com/office/drawing/2014/main" id="{3FE0258A-AD8F-4F93-9609-553B717E678F}"/>
              </a:ext>
            </a:extLst>
          </p:cNvPr>
          <p:cNvSpPr/>
          <p:nvPr/>
        </p:nvSpPr>
        <p:spPr>
          <a:xfrm>
            <a:off x="9832870" y="449235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cxnSp>
        <p:nvCxnSpPr>
          <p:cNvPr id="27" name="직선 화살표 연결선 26">
            <a:extLst>
              <a:ext uri="{FF2B5EF4-FFF2-40B4-BE49-F238E27FC236}">
                <a16:creationId xmlns:a16="http://schemas.microsoft.com/office/drawing/2014/main" id="{0FB682BD-0AFD-4A55-B360-03FDC3F1D5AA}"/>
              </a:ext>
            </a:extLst>
          </p:cNvPr>
          <p:cNvCxnSpPr>
            <a:cxnSpLocks/>
            <a:stCxn id="11" idx="3"/>
            <a:endCxn id="17" idx="1"/>
          </p:cNvCxnSpPr>
          <p:nvPr/>
        </p:nvCxnSpPr>
        <p:spPr>
          <a:xfrm flipV="1">
            <a:off x="4020637" y="314316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57EB01DD-B4E4-4D2E-A303-8319881F3FF4}"/>
              </a:ext>
            </a:extLst>
          </p:cNvPr>
          <p:cNvCxnSpPr>
            <a:cxnSpLocks/>
            <a:stCxn id="15" idx="3"/>
            <a:endCxn id="18" idx="1"/>
          </p:cNvCxnSpPr>
          <p:nvPr/>
        </p:nvCxnSpPr>
        <p:spPr>
          <a:xfrm flipV="1">
            <a:off x="4020637" y="485104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6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639889-C1B6-47BB-A893-845C1174B5E1}"/>
              </a:ext>
            </a:extLst>
          </p:cNvPr>
          <p:cNvPicPr>
            <a:picLocks noChangeAspect="1"/>
          </p:cNvPicPr>
          <p:nvPr/>
        </p:nvPicPr>
        <p:blipFill rotWithShape="1">
          <a:blip r:embed="rId3">
            <a:extLst>
              <a:ext uri="{28A0092B-C50C-407E-A947-70E740481C1C}">
                <a14:useLocalDpi xmlns:a14="http://schemas.microsoft.com/office/drawing/2010/main" val="0"/>
              </a:ext>
            </a:extLst>
          </a:blip>
          <a:srcRect t="16099" b="16099"/>
          <a:stretch/>
        </p:blipFill>
        <p:spPr>
          <a:xfrm>
            <a:off x="3420625" y="2322833"/>
            <a:ext cx="5371681" cy="3642118"/>
          </a:xfrm>
          <a:prstGeom prst="rect">
            <a:avLst/>
          </a:prstGeom>
        </p:spPr>
      </p:pic>
      <p:sp>
        <p:nvSpPr>
          <p:cNvPr id="7" name="타원 6">
            <a:extLst>
              <a:ext uri="{FF2B5EF4-FFF2-40B4-BE49-F238E27FC236}">
                <a16:creationId xmlns:a16="http://schemas.microsoft.com/office/drawing/2014/main" id="{FFB727EB-7EAD-47FB-8AA2-863C807128EC}"/>
              </a:ext>
            </a:extLst>
          </p:cNvPr>
          <p:cNvSpPr/>
          <p:nvPr/>
        </p:nvSpPr>
        <p:spPr>
          <a:xfrm>
            <a:off x="3908601" y="2824568"/>
            <a:ext cx="1477315" cy="147731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Copyleft</a:t>
            </a:r>
          </a:p>
          <a:p>
            <a:pPr algn="ctr"/>
            <a:r>
              <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라이선스</a:t>
            </a:r>
          </a:p>
        </p:txBody>
      </p:sp>
      <p:sp>
        <p:nvSpPr>
          <p:cNvPr id="10" name="타원 9">
            <a:extLst>
              <a:ext uri="{FF2B5EF4-FFF2-40B4-BE49-F238E27FC236}">
                <a16:creationId xmlns:a16="http://schemas.microsoft.com/office/drawing/2014/main" id="{BA114157-1488-4620-9333-A0AB89ED4A68}"/>
              </a:ext>
            </a:extLst>
          </p:cNvPr>
          <p:cNvSpPr/>
          <p:nvPr/>
        </p:nvSpPr>
        <p:spPr>
          <a:xfrm>
            <a:off x="6745796" y="2864760"/>
            <a:ext cx="1477315" cy="14773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27A97DFC-1B89-4377-9F19-6B344B2D143E}"/>
              </a:ext>
            </a:extLst>
          </p:cNvPr>
          <p:cNvSpPr txBox="1"/>
          <p:nvPr/>
        </p:nvSpPr>
        <p:spPr>
          <a:xfrm>
            <a:off x="805485" y="1104063"/>
            <a:ext cx="10601300"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라이선스에 따라서는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사용자가 만든 파생저작물의 소스코드도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함께 배포할 것을 요구</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하기도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구름 모양 설명선 11">
            <a:extLst>
              <a:ext uri="{FF2B5EF4-FFF2-40B4-BE49-F238E27FC236}">
                <a16:creationId xmlns:a16="http://schemas.microsoft.com/office/drawing/2014/main" id="{3FFE28A6-FE3C-47FB-9D0A-70EF544CC78D}"/>
              </a:ext>
            </a:extLst>
          </p:cNvPr>
          <p:cNvSpPr/>
          <p:nvPr/>
        </p:nvSpPr>
        <p:spPr>
          <a:xfrm>
            <a:off x="413976" y="2019719"/>
            <a:ext cx="2985718" cy="1767560"/>
          </a:xfrm>
          <a:prstGeom prst="cloudCallout">
            <a:avLst>
              <a:gd name="adj1" fmla="val 53168"/>
              <a:gd name="adj2" fmla="val 59674"/>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내가 공유한 소스를 </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이용해서</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다른 프로그램을 만들면</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너도 그 프로그램의 </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소스를 공유해야 해</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sp>
        <p:nvSpPr>
          <p:cNvPr id="14" name="구름 모양 설명선 11">
            <a:extLst>
              <a:ext uri="{FF2B5EF4-FFF2-40B4-BE49-F238E27FC236}">
                <a16:creationId xmlns:a16="http://schemas.microsoft.com/office/drawing/2014/main" id="{57AA6B8E-8237-4A7A-9C3D-8C922A4C9481}"/>
              </a:ext>
            </a:extLst>
          </p:cNvPr>
          <p:cNvSpPr/>
          <p:nvPr/>
        </p:nvSpPr>
        <p:spPr>
          <a:xfrm>
            <a:off x="8792306" y="2019719"/>
            <a:ext cx="2985718" cy="1767560"/>
          </a:xfrm>
          <a:prstGeom prst="cloudCallout">
            <a:avLst>
              <a:gd name="adj1" fmla="val -53854"/>
              <a:gd name="adj2" fmla="val 6241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그</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래</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알겠어</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graphicFrame>
        <p:nvGraphicFramePr>
          <p:cNvPr id="15" name="표 2">
            <a:extLst>
              <a:ext uri="{FF2B5EF4-FFF2-40B4-BE49-F238E27FC236}">
                <a16:creationId xmlns:a16="http://schemas.microsoft.com/office/drawing/2014/main" id="{3C5F18F2-7898-4B66-BEEB-4C0B926773D8}"/>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8833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936F3-AA08-48B3-A050-B0DBACBF6F71}"/>
              </a:ext>
            </a:extLst>
          </p:cNvPr>
          <p:cNvSpPr txBox="1"/>
          <p:nvPr/>
        </p:nvSpPr>
        <p:spPr>
          <a:xfrm>
            <a:off x="1294707" y="1104063"/>
            <a:ext cx="9622827"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해당 바이너리 전체의 모든 소스코드를 공개해야 하는 의무가</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1C4517A-062F-495D-AFE6-6D932779B365}"/>
              </a:ext>
            </a:extLst>
          </p:cNvPr>
          <p:cNvSpPr/>
          <p:nvPr/>
        </p:nvSpPr>
        <p:spPr>
          <a:xfrm>
            <a:off x="2378943" y="2219036"/>
            <a:ext cx="2419927" cy="2419927"/>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atin typeface="나눔스퀘어 Bold" panose="020B0600000101010101" pitchFamily="50" charset="-127"/>
                <a:ea typeface="나눔스퀘어 Bold" panose="020B0600000101010101" pitchFamily="50" charset="-127"/>
              </a:rPr>
              <a:t>클라이언트</a:t>
            </a: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ko-KR" altLang="en-US" sz="1600" spc="-100" dirty="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040DB4B-7BC8-4076-B4F9-9CFC903CE6B5}"/>
              </a:ext>
            </a:extLst>
          </p:cNvPr>
          <p:cNvSpPr/>
          <p:nvPr/>
        </p:nvSpPr>
        <p:spPr>
          <a:xfrm>
            <a:off x="3242542" y="3865129"/>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B91F5082-A977-4422-A547-F074700F8699}"/>
              </a:ext>
            </a:extLst>
          </p:cNvPr>
          <p:cNvSpPr/>
          <p:nvPr/>
        </p:nvSpPr>
        <p:spPr>
          <a:xfrm>
            <a:off x="7389668" y="2219036"/>
            <a:ext cx="2419927" cy="2419927"/>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atin typeface="나눔스퀘어 Bold" panose="020B0600000101010101" pitchFamily="50" charset="-127"/>
                <a:ea typeface="나눔스퀘어 Bold" panose="020B0600000101010101" pitchFamily="50" charset="-127"/>
              </a:rPr>
              <a:t>클라이언트</a:t>
            </a: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ko-KR" altLang="en-US" sz="1600" spc="-100" dirty="0">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FA462220-8FE8-455B-A67C-90C638F7A7B8}"/>
              </a:ext>
            </a:extLst>
          </p:cNvPr>
          <p:cNvSpPr/>
          <p:nvPr/>
        </p:nvSpPr>
        <p:spPr>
          <a:xfrm>
            <a:off x="3937292" y="3438670"/>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9" name="타원 8">
            <a:extLst>
              <a:ext uri="{FF2B5EF4-FFF2-40B4-BE49-F238E27FC236}">
                <a16:creationId xmlns:a16="http://schemas.microsoft.com/office/drawing/2014/main" id="{FBBBAD97-EEBA-49C6-ACE0-9BFB240CA089}"/>
              </a:ext>
            </a:extLst>
          </p:cNvPr>
          <p:cNvSpPr/>
          <p:nvPr/>
        </p:nvSpPr>
        <p:spPr>
          <a:xfrm>
            <a:off x="2547792" y="3415001"/>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0" name="타원 9">
            <a:extLst>
              <a:ext uri="{FF2B5EF4-FFF2-40B4-BE49-F238E27FC236}">
                <a16:creationId xmlns:a16="http://schemas.microsoft.com/office/drawing/2014/main" id="{ED23C649-DA09-4984-B00C-765CDC7DEB3E}"/>
              </a:ext>
            </a:extLst>
          </p:cNvPr>
          <p:cNvSpPr/>
          <p:nvPr/>
        </p:nvSpPr>
        <p:spPr>
          <a:xfrm>
            <a:off x="3241531" y="3091295"/>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1" name="타원 10">
            <a:extLst>
              <a:ext uri="{FF2B5EF4-FFF2-40B4-BE49-F238E27FC236}">
                <a16:creationId xmlns:a16="http://schemas.microsoft.com/office/drawing/2014/main" id="{61A2D371-52BD-45E8-8EBE-36F6CE0A2481}"/>
              </a:ext>
            </a:extLst>
          </p:cNvPr>
          <p:cNvSpPr/>
          <p:nvPr/>
        </p:nvSpPr>
        <p:spPr>
          <a:xfrm>
            <a:off x="3937292"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2" name="타원 11">
            <a:extLst>
              <a:ext uri="{FF2B5EF4-FFF2-40B4-BE49-F238E27FC236}">
                <a16:creationId xmlns:a16="http://schemas.microsoft.com/office/drawing/2014/main" id="{0117EEE3-D74C-4916-8BD2-EED423127CC1}"/>
              </a:ext>
            </a:extLst>
          </p:cNvPr>
          <p:cNvSpPr/>
          <p:nvPr/>
        </p:nvSpPr>
        <p:spPr>
          <a:xfrm>
            <a:off x="2545770"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3" name="오른쪽 화살표 14">
            <a:extLst>
              <a:ext uri="{FF2B5EF4-FFF2-40B4-BE49-F238E27FC236}">
                <a16:creationId xmlns:a16="http://schemas.microsoft.com/office/drawing/2014/main" id="{207FDC1D-7098-4018-A09C-7C83982F66D0}"/>
              </a:ext>
            </a:extLst>
          </p:cNvPr>
          <p:cNvSpPr/>
          <p:nvPr/>
        </p:nvSpPr>
        <p:spPr>
          <a:xfrm>
            <a:off x="4978403" y="3196354"/>
            <a:ext cx="2244437" cy="4846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810456FF-DB80-4C9D-912F-9DC76E9B830C}"/>
              </a:ext>
            </a:extLst>
          </p:cNvPr>
          <p:cNvSpPr/>
          <p:nvPr/>
        </p:nvSpPr>
        <p:spPr>
          <a:xfrm>
            <a:off x="3241531" y="4946528"/>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cxnSp>
        <p:nvCxnSpPr>
          <p:cNvPr id="15" name="직선 화살표 연결선 14">
            <a:extLst>
              <a:ext uri="{FF2B5EF4-FFF2-40B4-BE49-F238E27FC236}">
                <a16:creationId xmlns:a16="http://schemas.microsoft.com/office/drawing/2014/main" id="{305FCDEC-13E1-43FD-8B07-C0CD5EF4894E}"/>
              </a:ext>
            </a:extLst>
          </p:cNvPr>
          <p:cNvCxnSpPr>
            <a:stCxn id="14" idx="0"/>
            <a:endCxn id="5" idx="4"/>
          </p:cNvCxnSpPr>
          <p:nvPr/>
        </p:nvCxnSpPr>
        <p:spPr>
          <a:xfrm flipV="1">
            <a:off x="3588906" y="4638963"/>
            <a:ext cx="1" cy="307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AE5610-699F-4029-9C96-4144598438AB}"/>
              </a:ext>
            </a:extLst>
          </p:cNvPr>
          <p:cNvSpPr txBox="1"/>
          <p:nvPr/>
        </p:nvSpPr>
        <p:spPr>
          <a:xfrm>
            <a:off x="3698761" y="4658031"/>
            <a:ext cx="1990930"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Dynamic linking</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이라도</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7" name="타원 16">
            <a:extLst>
              <a:ext uri="{FF2B5EF4-FFF2-40B4-BE49-F238E27FC236}">
                <a16:creationId xmlns:a16="http://schemas.microsoft.com/office/drawing/2014/main" id="{50478CF1-E7A6-41F8-8D3C-A6B07F6D9F36}"/>
              </a:ext>
            </a:extLst>
          </p:cNvPr>
          <p:cNvSpPr/>
          <p:nvPr/>
        </p:nvSpPr>
        <p:spPr>
          <a:xfrm>
            <a:off x="8262217" y="3865129"/>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sp>
        <p:nvSpPr>
          <p:cNvPr id="18" name="타원 17">
            <a:extLst>
              <a:ext uri="{FF2B5EF4-FFF2-40B4-BE49-F238E27FC236}">
                <a16:creationId xmlns:a16="http://schemas.microsoft.com/office/drawing/2014/main" id="{B7A5DCBF-A8B9-4F2F-A99D-B7AD99E7E6E1}"/>
              </a:ext>
            </a:extLst>
          </p:cNvPr>
          <p:cNvSpPr/>
          <p:nvPr/>
        </p:nvSpPr>
        <p:spPr>
          <a:xfrm>
            <a:off x="8956967" y="3438670"/>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9" name="타원 18">
            <a:extLst>
              <a:ext uri="{FF2B5EF4-FFF2-40B4-BE49-F238E27FC236}">
                <a16:creationId xmlns:a16="http://schemas.microsoft.com/office/drawing/2014/main" id="{E8E45151-733E-4868-9275-80E6AA338882}"/>
              </a:ext>
            </a:extLst>
          </p:cNvPr>
          <p:cNvSpPr/>
          <p:nvPr/>
        </p:nvSpPr>
        <p:spPr>
          <a:xfrm>
            <a:off x="7567467" y="3415001"/>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0" name="타원 19">
            <a:extLst>
              <a:ext uri="{FF2B5EF4-FFF2-40B4-BE49-F238E27FC236}">
                <a16:creationId xmlns:a16="http://schemas.microsoft.com/office/drawing/2014/main" id="{EDF37E24-1DE0-4BE9-B17D-A8A44AA2AE9B}"/>
              </a:ext>
            </a:extLst>
          </p:cNvPr>
          <p:cNvSpPr/>
          <p:nvPr/>
        </p:nvSpPr>
        <p:spPr>
          <a:xfrm>
            <a:off x="8261206" y="3091295"/>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1" name="타원 20">
            <a:extLst>
              <a:ext uri="{FF2B5EF4-FFF2-40B4-BE49-F238E27FC236}">
                <a16:creationId xmlns:a16="http://schemas.microsoft.com/office/drawing/2014/main" id="{B8945C69-BFBE-41BA-962D-33F89A4D1E14}"/>
              </a:ext>
            </a:extLst>
          </p:cNvPr>
          <p:cNvSpPr/>
          <p:nvPr/>
        </p:nvSpPr>
        <p:spPr>
          <a:xfrm>
            <a:off x="8956967"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2" name="타원 21">
            <a:extLst>
              <a:ext uri="{FF2B5EF4-FFF2-40B4-BE49-F238E27FC236}">
                <a16:creationId xmlns:a16="http://schemas.microsoft.com/office/drawing/2014/main" id="{25207584-C77E-456F-979A-F982BD182374}"/>
              </a:ext>
            </a:extLst>
          </p:cNvPr>
          <p:cNvSpPr/>
          <p:nvPr/>
        </p:nvSpPr>
        <p:spPr>
          <a:xfrm>
            <a:off x="7565445"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3" name="TextBox 22">
            <a:extLst>
              <a:ext uri="{FF2B5EF4-FFF2-40B4-BE49-F238E27FC236}">
                <a16:creationId xmlns:a16="http://schemas.microsoft.com/office/drawing/2014/main" id="{8FF2AD72-548C-42DA-9973-A8121C1382CD}"/>
              </a:ext>
            </a:extLst>
          </p:cNvPr>
          <p:cNvSpPr txBox="1"/>
          <p:nvPr/>
        </p:nvSpPr>
        <p:spPr>
          <a:xfrm>
            <a:off x="7989688" y="4687055"/>
            <a:ext cx="1219885" cy="344710"/>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모두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化</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24" name="표 2">
            <a:extLst>
              <a:ext uri="{FF2B5EF4-FFF2-40B4-BE49-F238E27FC236}">
                <a16:creationId xmlns:a16="http://schemas.microsoft.com/office/drawing/2014/main" id="{A18FF6F2-F783-457D-A94D-049175BCF1D4}"/>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3782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4896BA-0310-4FE4-89B9-E34083095090}"/>
              </a:ext>
            </a:extLst>
          </p:cNvPr>
          <p:cNvSpPr txBox="1"/>
          <p:nvPr/>
        </p:nvSpPr>
        <p:spPr>
          <a:xfrm>
            <a:off x="2662088" y="1104063"/>
            <a:ext cx="688810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본 교육에서는 오픈소스의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 레벨에서의 사용</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에 대한 것만 다룹니다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9" name="TextBox 18">
            <a:extLst>
              <a:ext uri="{FF2B5EF4-FFF2-40B4-BE49-F238E27FC236}">
                <a16:creationId xmlns:a16="http://schemas.microsoft.com/office/drawing/2014/main" id="{E1EEAB17-96E3-4DBC-9769-CD7E18D84D49}"/>
              </a:ext>
            </a:extLst>
          </p:cNvPr>
          <p:cNvSpPr txBox="1"/>
          <p:nvPr/>
        </p:nvSpPr>
        <p:spPr>
          <a:xfrm>
            <a:off x="6883502" y="2102228"/>
            <a:ext cx="3156313"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바이너리를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PC</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설치하여 사용</a:t>
            </a:r>
          </a:p>
        </p:txBody>
      </p:sp>
      <p:sp>
        <p:nvSpPr>
          <p:cNvPr id="20" name="TextBox 19">
            <a:extLst>
              <a:ext uri="{FF2B5EF4-FFF2-40B4-BE49-F238E27FC236}">
                <a16:creationId xmlns:a16="http://schemas.microsoft.com/office/drawing/2014/main" id="{42D632BE-FE6F-4DE1-A33C-9B9E7DF6DCD2}"/>
              </a:ext>
            </a:extLst>
          </p:cNvPr>
          <p:cNvSpPr txBox="1"/>
          <p:nvPr/>
        </p:nvSpPr>
        <p:spPr>
          <a:xfrm>
            <a:off x="2232389" y="2102228"/>
            <a:ext cx="3000822"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코드를 사내 소스코드에 삽입  </a:t>
            </a:r>
          </a:p>
        </p:txBody>
      </p:sp>
      <p:pic>
        <p:nvPicPr>
          <p:cNvPr id="4100" name="Picture 4" descr="7-Zip 18.01 final is out - gHacks Tech News">
            <a:extLst>
              <a:ext uri="{FF2B5EF4-FFF2-40B4-BE49-F238E27FC236}">
                <a16:creationId xmlns:a16="http://schemas.microsoft.com/office/drawing/2014/main" id="{DD6D06E6-BAAC-4BCF-A3CD-FE4C1F64F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80"/>
          <a:stretch/>
        </p:blipFill>
        <p:spPr bwMode="auto">
          <a:xfrm>
            <a:off x="6325219" y="2776458"/>
            <a:ext cx="4272878" cy="234405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3B6A3AAC-C1E9-4D71-BDBC-7AC07881C6FA}"/>
              </a:ext>
            </a:extLst>
          </p:cNvPr>
          <p:cNvGrpSpPr/>
          <p:nvPr/>
        </p:nvGrpSpPr>
        <p:grpSpPr>
          <a:xfrm>
            <a:off x="1593905" y="2776459"/>
            <a:ext cx="4272878" cy="2344057"/>
            <a:chOff x="478538" y="2515202"/>
            <a:chExt cx="5475764" cy="3003948"/>
          </a:xfrm>
        </p:grpSpPr>
        <p:pic>
          <p:nvPicPr>
            <p:cNvPr id="25" name="그림 24">
              <a:extLst>
                <a:ext uri="{FF2B5EF4-FFF2-40B4-BE49-F238E27FC236}">
                  <a16:creationId xmlns:a16="http://schemas.microsoft.com/office/drawing/2014/main" id="{6ABD20F2-EE15-4AC2-A23C-0A174B7E7FFA}"/>
                </a:ext>
              </a:extLst>
            </p:cNvPr>
            <p:cNvPicPr>
              <a:picLocks noChangeAspect="1"/>
            </p:cNvPicPr>
            <p:nvPr/>
          </p:nvPicPr>
          <p:blipFill rotWithShape="1">
            <a:blip r:embed="rId4"/>
            <a:srcRect r="54142"/>
            <a:stretch/>
          </p:blipFill>
          <p:spPr>
            <a:xfrm>
              <a:off x="478538" y="2515202"/>
              <a:ext cx="3024068" cy="3003948"/>
            </a:xfrm>
            <a:prstGeom prst="rect">
              <a:avLst/>
            </a:prstGeom>
          </p:spPr>
        </p:pic>
        <p:pic>
          <p:nvPicPr>
            <p:cNvPr id="28" name="그림 27">
              <a:extLst>
                <a:ext uri="{FF2B5EF4-FFF2-40B4-BE49-F238E27FC236}">
                  <a16:creationId xmlns:a16="http://schemas.microsoft.com/office/drawing/2014/main" id="{4E26F305-0122-4369-865F-FFFBA66E70F2}"/>
                </a:ext>
              </a:extLst>
            </p:cNvPr>
            <p:cNvPicPr>
              <a:picLocks noChangeAspect="1"/>
            </p:cNvPicPr>
            <p:nvPr/>
          </p:nvPicPr>
          <p:blipFill rotWithShape="1">
            <a:blip r:embed="rId4"/>
            <a:srcRect l="62822"/>
            <a:stretch/>
          </p:blipFill>
          <p:spPr>
            <a:xfrm>
              <a:off x="3502606" y="2515202"/>
              <a:ext cx="2451696" cy="3003948"/>
            </a:xfrm>
            <a:prstGeom prst="rect">
              <a:avLst/>
            </a:prstGeom>
          </p:spPr>
        </p:pic>
      </p:grpSp>
      <p:sp>
        <p:nvSpPr>
          <p:cNvPr id="31" name="모서리가 둥근 직사각형 10">
            <a:extLst>
              <a:ext uri="{FF2B5EF4-FFF2-40B4-BE49-F238E27FC236}">
                <a16:creationId xmlns:a16="http://schemas.microsoft.com/office/drawing/2014/main" id="{688948A9-2643-4AE2-93D9-55A8D9C65D64}"/>
              </a:ext>
            </a:extLst>
          </p:cNvPr>
          <p:cNvSpPr/>
          <p:nvPr/>
        </p:nvSpPr>
        <p:spPr>
          <a:xfrm>
            <a:off x="1366577" y="1990701"/>
            <a:ext cx="4729424" cy="3419475"/>
          </a:xfrm>
          <a:prstGeom prst="roundRect">
            <a:avLst>
              <a:gd name="adj" fmla="val 7058"/>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45212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7D131-03D8-4A67-9F79-3C6C9FE6A444}"/>
              </a:ext>
            </a:extLst>
          </p:cNvPr>
          <p:cNvSpPr txBox="1"/>
          <p:nvPr/>
        </p:nvSpPr>
        <p:spPr>
          <a:xfrm>
            <a:off x="1911224" y="1104063"/>
            <a:ext cx="8389796"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오픈소스를 수정해서 사용하거나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으로 사용하게 되면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해당 바이너리 전체의 오브젝트 코드를 공개해야 하는 의무가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3A513841-AEBD-4B77-87C0-1D09043F4A26}"/>
              </a:ext>
            </a:extLst>
          </p:cNvPr>
          <p:cNvSpPr/>
          <p:nvPr/>
        </p:nvSpPr>
        <p:spPr>
          <a:xfrm>
            <a:off x="1786003" y="2502667"/>
            <a:ext cx="3981857" cy="3300929"/>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13" name="직사각형 12">
            <a:extLst>
              <a:ext uri="{FF2B5EF4-FFF2-40B4-BE49-F238E27FC236}">
                <a16:creationId xmlns:a16="http://schemas.microsoft.com/office/drawing/2014/main" id="{60F5405E-8EDD-4683-A046-EAF4021CFDE6}"/>
              </a:ext>
            </a:extLst>
          </p:cNvPr>
          <p:cNvSpPr/>
          <p:nvPr/>
        </p:nvSpPr>
        <p:spPr>
          <a:xfrm>
            <a:off x="2476590" y="2637631"/>
            <a:ext cx="2600681" cy="549677"/>
          </a:xfrm>
          <a:prstGeom prst="rect">
            <a:avLst/>
          </a:prstGeom>
          <a:solidFill>
            <a:srgbClr val="FFC000"/>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dirty="0">
                <a:ln>
                  <a:solidFill>
                    <a:schemeClr val="accent1">
                      <a:alpha val="0"/>
                    </a:schemeClr>
                  </a:solidFill>
                </a:ln>
                <a:latin typeface="나눔스퀘어 Bold" panose="020B0600000101010101" pitchFamily="50" charset="-127"/>
                <a:ea typeface="나눔스퀘어 Bold" panose="020B0600000101010101" pitchFamily="50" charset="-127"/>
              </a:rPr>
              <a:t>자사 소스코드</a:t>
            </a:r>
          </a:p>
        </p:txBody>
      </p:sp>
      <p:sp>
        <p:nvSpPr>
          <p:cNvPr id="14" name="순서도: 대체 처리 13">
            <a:extLst>
              <a:ext uri="{FF2B5EF4-FFF2-40B4-BE49-F238E27FC236}">
                <a16:creationId xmlns:a16="http://schemas.microsoft.com/office/drawing/2014/main" id="{61665317-06A6-42B9-91C0-180AE054D952}"/>
              </a:ext>
            </a:extLst>
          </p:cNvPr>
          <p:cNvSpPr/>
          <p:nvPr/>
        </p:nvSpPr>
        <p:spPr>
          <a:xfrm>
            <a:off x="2476589"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15" name="TextBox 14">
            <a:extLst>
              <a:ext uri="{FF2B5EF4-FFF2-40B4-BE49-F238E27FC236}">
                <a16:creationId xmlns:a16="http://schemas.microsoft.com/office/drawing/2014/main" id="{E625A3B5-4BC9-4CD6-9A53-92E8B58B5809}"/>
              </a:ext>
            </a:extLst>
          </p:cNvPr>
          <p:cNvSpPr txBox="1"/>
          <p:nvPr/>
        </p:nvSpPr>
        <p:spPr>
          <a:xfrm>
            <a:off x="1928595" y="5427979"/>
            <a:ext cx="692497"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E67B8318-46CA-4B70-ABB2-F6CED78E8239}"/>
              </a:ext>
            </a:extLst>
          </p:cNvPr>
          <p:cNvCxnSpPr>
            <a:stCxn id="14" idx="0"/>
            <a:endCxn id="13" idx="2"/>
          </p:cNvCxnSpPr>
          <p:nvPr/>
        </p:nvCxnSpPr>
        <p:spPr>
          <a:xfrm flipV="1">
            <a:off x="3776930" y="3187308"/>
            <a:ext cx="1" cy="1656486"/>
          </a:xfrm>
          <a:prstGeom prst="straightConnector1">
            <a:avLst/>
          </a:prstGeom>
          <a:ln w="190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98C734-5CBA-469D-B2D2-6EB9E214CB88}"/>
              </a:ext>
            </a:extLst>
          </p:cNvPr>
          <p:cNvSpPr txBox="1"/>
          <p:nvPr/>
        </p:nvSpPr>
        <p:spPr>
          <a:xfrm>
            <a:off x="3853142" y="3864779"/>
            <a:ext cx="1393010"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a:t>
            </a:r>
          </a:p>
        </p:txBody>
      </p:sp>
      <p:sp>
        <p:nvSpPr>
          <p:cNvPr id="18" name="직사각형 17">
            <a:extLst>
              <a:ext uri="{FF2B5EF4-FFF2-40B4-BE49-F238E27FC236}">
                <a16:creationId xmlns:a16="http://schemas.microsoft.com/office/drawing/2014/main" id="{52EAAC19-28AF-4075-85AB-EF2BF4320343}"/>
              </a:ext>
            </a:extLst>
          </p:cNvPr>
          <p:cNvSpPr/>
          <p:nvPr/>
        </p:nvSpPr>
        <p:spPr>
          <a:xfrm>
            <a:off x="6435938" y="2502668"/>
            <a:ext cx="3981857" cy="1557191"/>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5A2DBD77-4E4D-4E7E-B6DC-FDFC7A0F1046}"/>
              </a:ext>
            </a:extLst>
          </p:cNvPr>
          <p:cNvSpPr/>
          <p:nvPr/>
        </p:nvSpPr>
        <p:spPr>
          <a:xfrm>
            <a:off x="7126525" y="2637631"/>
            <a:ext cx="2600681" cy="549677"/>
          </a:xfrm>
          <a:prstGeom prst="rect">
            <a:avLst/>
          </a:prstGeom>
          <a:solidFill>
            <a:srgbClr val="6699FF">
              <a:alpha val="50000"/>
            </a:srgbClr>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dirty="0">
                <a:ln>
                  <a:solidFill>
                    <a:schemeClr val="accent1">
                      <a:alpha val="0"/>
                    </a:schemeClr>
                  </a:solidFill>
                </a:ln>
                <a:solidFill>
                  <a:prstClr val="white"/>
                </a:solidFill>
                <a:latin typeface="나눔스퀘어 Bold" panose="020B0600000101010101" pitchFamily="50" charset="-127"/>
                <a:ea typeface="나눔스퀘어 Bold" panose="020B0600000101010101" pitchFamily="50" charset="-127"/>
              </a:rPr>
              <a:t>자사 소스코드</a:t>
            </a:r>
          </a:p>
        </p:txBody>
      </p:sp>
      <p:sp>
        <p:nvSpPr>
          <p:cNvPr id="20" name="직사각형 19">
            <a:extLst>
              <a:ext uri="{FF2B5EF4-FFF2-40B4-BE49-F238E27FC236}">
                <a16:creationId xmlns:a16="http://schemas.microsoft.com/office/drawing/2014/main" id="{6739356A-ECCB-4091-893B-1E5E137832D7}"/>
              </a:ext>
            </a:extLst>
          </p:cNvPr>
          <p:cNvSpPr/>
          <p:nvPr/>
        </p:nvSpPr>
        <p:spPr>
          <a:xfrm>
            <a:off x="6435938" y="4239703"/>
            <a:ext cx="3981857" cy="1563894"/>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21" name="순서도: 대체 처리 20">
            <a:extLst>
              <a:ext uri="{FF2B5EF4-FFF2-40B4-BE49-F238E27FC236}">
                <a16:creationId xmlns:a16="http://schemas.microsoft.com/office/drawing/2014/main" id="{C9996CE8-EF84-4903-A0DD-1F5F3937C2E0}"/>
              </a:ext>
            </a:extLst>
          </p:cNvPr>
          <p:cNvSpPr/>
          <p:nvPr/>
        </p:nvSpPr>
        <p:spPr>
          <a:xfrm>
            <a:off x="7126524"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22" name="TextBox 21">
            <a:extLst>
              <a:ext uri="{FF2B5EF4-FFF2-40B4-BE49-F238E27FC236}">
                <a16:creationId xmlns:a16="http://schemas.microsoft.com/office/drawing/2014/main" id="{ADC193EB-469F-4D08-982F-BE599DF02B2D}"/>
              </a:ext>
            </a:extLst>
          </p:cNvPr>
          <p:cNvSpPr txBox="1"/>
          <p:nvPr/>
        </p:nvSpPr>
        <p:spPr>
          <a:xfrm>
            <a:off x="6578530" y="5427979"/>
            <a:ext cx="587469"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Library</a:t>
            </a:r>
          </a:p>
        </p:txBody>
      </p:sp>
      <p:sp>
        <p:nvSpPr>
          <p:cNvPr id="23" name="TextBox 22">
            <a:extLst>
              <a:ext uri="{FF2B5EF4-FFF2-40B4-BE49-F238E27FC236}">
                <a16:creationId xmlns:a16="http://schemas.microsoft.com/office/drawing/2014/main" id="{815BC27D-D05A-439F-93C2-0CB55A1C48BA}"/>
              </a:ext>
            </a:extLst>
          </p:cNvPr>
          <p:cNvSpPr txBox="1"/>
          <p:nvPr/>
        </p:nvSpPr>
        <p:spPr>
          <a:xfrm>
            <a:off x="6578530" y="3715602"/>
            <a:ext cx="692497"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24" name="직선 화살표 연결선 23">
            <a:extLst>
              <a:ext uri="{FF2B5EF4-FFF2-40B4-BE49-F238E27FC236}">
                <a16:creationId xmlns:a16="http://schemas.microsoft.com/office/drawing/2014/main" id="{694A6D73-DF95-4B63-AD74-F12335A6857C}"/>
              </a:ext>
            </a:extLst>
          </p:cNvPr>
          <p:cNvCxnSpPr>
            <a:stCxn id="21" idx="0"/>
            <a:endCxn id="19" idx="2"/>
          </p:cNvCxnSpPr>
          <p:nvPr/>
        </p:nvCxnSpPr>
        <p:spPr>
          <a:xfrm flipV="1">
            <a:off x="8426865" y="3187308"/>
            <a:ext cx="1" cy="1656486"/>
          </a:xfrm>
          <a:prstGeom prst="straightConnector1">
            <a:avLst/>
          </a:prstGeom>
          <a:ln w="1905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9F5E93-5BD6-45E4-B707-524EA44AC0EF}"/>
              </a:ext>
            </a:extLst>
          </p:cNvPr>
          <p:cNvSpPr txBox="1"/>
          <p:nvPr/>
        </p:nvSpPr>
        <p:spPr>
          <a:xfrm>
            <a:off x="8503077" y="4005451"/>
            <a:ext cx="1745671"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Dynamic Linking(.so)</a:t>
            </a:r>
          </a:p>
        </p:txBody>
      </p:sp>
      <p:graphicFrame>
        <p:nvGraphicFramePr>
          <p:cNvPr id="26" name="표 2">
            <a:extLst>
              <a:ext uri="{FF2B5EF4-FFF2-40B4-BE49-F238E27FC236}">
                <a16:creationId xmlns:a16="http://schemas.microsoft.com/office/drawing/2014/main" id="{9BC63CCF-979A-4721-8CEB-A697B3A5D2B0}"/>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97376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F253C-85AD-4C4E-BDEA-6C2D39ECC7EF}"/>
              </a:ext>
            </a:extLst>
          </p:cNvPr>
          <p:cNvSpPr txBox="1"/>
          <p:nvPr/>
        </p:nvSpPr>
        <p:spPr>
          <a:xfrm>
            <a:off x="1121590" y="1104063"/>
            <a:ext cx="9969075"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웹 서비스를 통해 서비스를 제공하는 것도 배포로 보기 때문에</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사용고지 및 수정해서 사용했다면 수정된 소스의 소스코드를 공개해야 하는 의무가 있습니다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cxnSp>
        <p:nvCxnSpPr>
          <p:cNvPr id="4" name="직선 연결선 3">
            <a:extLst>
              <a:ext uri="{FF2B5EF4-FFF2-40B4-BE49-F238E27FC236}">
                <a16:creationId xmlns:a16="http://schemas.microsoft.com/office/drawing/2014/main" id="{6A086889-56FB-4FD0-8A97-7D8BA76319B6}"/>
              </a:ext>
            </a:extLst>
          </p:cNvPr>
          <p:cNvCxnSpPr>
            <a:cxnSpLocks/>
          </p:cNvCxnSpPr>
          <p:nvPr/>
        </p:nvCxnSpPr>
        <p:spPr>
          <a:xfrm>
            <a:off x="2512088" y="4137462"/>
            <a:ext cx="7184571"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3ABFCA0A-B815-43D2-8A24-1753E11EE030}"/>
              </a:ext>
            </a:extLst>
          </p:cNvPr>
          <p:cNvSpPr/>
          <p:nvPr/>
        </p:nvSpPr>
        <p:spPr>
          <a:xfrm>
            <a:off x="3254163" y="233307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서버</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cxnSp>
        <p:nvCxnSpPr>
          <p:cNvPr id="6" name="직선 화살표 연결선 5">
            <a:extLst>
              <a:ext uri="{FF2B5EF4-FFF2-40B4-BE49-F238E27FC236}">
                <a16:creationId xmlns:a16="http://schemas.microsoft.com/office/drawing/2014/main" id="{8B227479-8D68-49F3-AF1D-DE244FCD09D1}"/>
              </a:ext>
            </a:extLst>
          </p:cNvPr>
          <p:cNvCxnSpPr>
            <a:cxnSpLocks/>
            <a:stCxn id="5" idx="6"/>
          </p:cNvCxnSpPr>
          <p:nvPr/>
        </p:nvCxnSpPr>
        <p:spPr>
          <a:xfrm>
            <a:off x="4807053" y="310952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FADB39-743F-43F2-B84D-27CA9FE40130}"/>
              </a:ext>
            </a:extLst>
          </p:cNvPr>
          <p:cNvSpPr txBox="1"/>
          <p:nvPr/>
        </p:nvSpPr>
        <p:spPr>
          <a:xfrm>
            <a:off x="5617738" y="2670726"/>
            <a:ext cx="912515" cy="347557"/>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3510A57D-9399-4733-AD7B-0FBE114967EF}"/>
              </a:ext>
            </a:extLst>
          </p:cNvPr>
          <p:cNvSpPr/>
          <p:nvPr/>
        </p:nvSpPr>
        <p:spPr>
          <a:xfrm>
            <a:off x="3254163" y="439468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서버</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cxnSp>
        <p:nvCxnSpPr>
          <p:cNvPr id="9" name="직선 화살표 연결선 8">
            <a:extLst>
              <a:ext uri="{FF2B5EF4-FFF2-40B4-BE49-F238E27FC236}">
                <a16:creationId xmlns:a16="http://schemas.microsoft.com/office/drawing/2014/main" id="{76077ECA-0A5F-45E4-AA9F-942A06F46C5E}"/>
              </a:ext>
            </a:extLst>
          </p:cNvPr>
          <p:cNvCxnSpPr>
            <a:cxnSpLocks/>
            <a:stCxn id="8" idx="6"/>
          </p:cNvCxnSpPr>
          <p:nvPr/>
        </p:nvCxnSpPr>
        <p:spPr>
          <a:xfrm>
            <a:off x="4807053" y="517113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C6D33A0-7A1C-4D77-B94D-DCB61012DAA7}"/>
              </a:ext>
            </a:extLst>
          </p:cNvPr>
          <p:cNvSpPr txBox="1"/>
          <p:nvPr/>
        </p:nvSpPr>
        <p:spPr>
          <a:xfrm>
            <a:off x="5617738" y="4732336"/>
            <a:ext cx="912515" cy="347557"/>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2CDE601-8267-41C5-B7AD-9110EE1C05A5}"/>
              </a:ext>
            </a:extLst>
          </p:cNvPr>
          <p:cNvSpPr/>
          <p:nvPr/>
        </p:nvSpPr>
        <p:spPr>
          <a:xfrm>
            <a:off x="3665566" y="5079893"/>
            <a:ext cx="730082" cy="730082"/>
          </a:xfrm>
          <a:prstGeom prst="ellipse">
            <a:avLst/>
          </a:prstGeom>
          <a:solidFill>
            <a:srgbClr val="993366"/>
          </a:solidFill>
          <a:ln>
            <a:solidFill>
              <a:schemeClr val="tx1">
                <a:lumMod val="50000"/>
                <a:lumOff val="50000"/>
              </a:schemeClr>
            </a:solidFill>
          </a:ln>
          <a:effectLst>
            <a:glow rad="101600">
              <a:srgbClr val="993366">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dirty="0">
                <a:latin typeface="나눔스퀘어 Bold" panose="020B0600000101010101" pitchFamily="50" charset="-127"/>
                <a:ea typeface="나눔스퀘어 Bold" panose="020B0600000101010101" pitchFamily="50" charset="-127"/>
              </a:rPr>
              <a:t>AGPL</a:t>
            </a:r>
          </a:p>
        </p:txBody>
      </p:sp>
      <p:grpSp>
        <p:nvGrpSpPr>
          <p:cNvPr id="12" name="그룹 11">
            <a:extLst>
              <a:ext uri="{FF2B5EF4-FFF2-40B4-BE49-F238E27FC236}">
                <a16:creationId xmlns:a16="http://schemas.microsoft.com/office/drawing/2014/main" id="{92A5066C-824F-4621-8F2B-E21A94468CFD}"/>
              </a:ext>
            </a:extLst>
          </p:cNvPr>
          <p:cNvGrpSpPr/>
          <p:nvPr/>
        </p:nvGrpSpPr>
        <p:grpSpPr>
          <a:xfrm>
            <a:off x="7432096" y="2409474"/>
            <a:ext cx="1539537" cy="1400089"/>
            <a:chOff x="9693531" y="2578647"/>
            <a:chExt cx="1233244" cy="1121540"/>
          </a:xfrm>
        </p:grpSpPr>
        <p:pic>
          <p:nvPicPr>
            <p:cNvPr id="13" name="Picture 4" descr="man png icon에 대한 이미지 검색결과">
              <a:extLst>
                <a:ext uri="{FF2B5EF4-FFF2-40B4-BE49-F238E27FC236}">
                  <a16:creationId xmlns:a16="http://schemas.microsoft.com/office/drawing/2014/main" id="{781FD4DA-F23B-4009-83BF-6B769984C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관련 이미지">
              <a:extLst>
                <a:ext uri="{FF2B5EF4-FFF2-40B4-BE49-F238E27FC236}">
                  <a16:creationId xmlns:a16="http://schemas.microsoft.com/office/drawing/2014/main" id="{DCFE29FC-62DC-4F98-B96C-47D41D1DFD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관련 이미지">
              <a:extLst>
                <a:ext uri="{FF2B5EF4-FFF2-40B4-BE49-F238E27FC236}">
                  <a16:creationId xmlns:a16="http://schemas.microsoft.com/office/drawing/2014/main" id="{935DECA6-8023-4801-923B-1461CFDC6160}"/>
                </a:ext>
              </a:extLst>
            </p:cNvPr>
            <p:cNvPicPr>
              <a:picLocks noChangeArrowheads="1"/>
            </p:cNvPicPr>
            <p:nvPr/>
          </p:nvPicPr>
          <p:blipFill rotWithShape="1">
            <a:blip r:embed="rId5" cstate="print">
              <a:extLst>
                <a:ext uri="{BEBA8EAE-BF5A-486C-A8C5-ECC9F3942E4B}">
                  <a14:imgProps xmlns:a14="http://schemas.microsoft.com/office/drawing/2010/main">
                    <a14:imgLayer r:embed="rId6">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B2C8E40-99D4-4CD3-9FCF-CEAE8B209318}"/>
              </a:ext>
            </a:extLst>
          </p:cNvPr>
          <p:cNvGrpSpPr/>
          <p:nvPr/>
        </p:nvGrpSpPr>
        <p:grpSpPr>
          <a:xfrm>
            <a:off x="7432096" y="4492892"/>
            <a:ext cx="1539537" cy="1400089"/>
            <a:chOff x="9693531" y="2578647"/>
            <a:chExt cx="1233244" cy="1121540"/>
          </a:xfrm>
        </p:grpSpPr>
        <p:pic>
          <p:nvPicPr>
            <p:cNvPr id="17" name="Picture 4" descr="man png icon에 대한 이미지 검색결과">
              <a:extLst>
                <a:ext uri="{FF2B5EF4-FFF2-40B4-BE49-F238E27FC236}">
                  <a16:creationId xmlns:a16="http://schemas.microsoft.com/office/drawing/2014/main" id="{F0FB02B2-545F-4434-B2BE-C8F3F5DCB1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관련 이미지">
              <a:extLst>
                <a:ext uri="{FF2B5EF4-FFF2-40B4-BE49-F238E27FC236}">
                  <a16:creationId xmlns:a16="http://schemas.microsoft.com/office/drawing/2014/main" id="{14D25BE7-F247-43CA-9CEA-6D468B1BE5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관련 이미지">
              <a:extLst>
                <a:ext uri="{FF2B5EF4-FFF2-40B4-BE49-F238E27FC236}">
                  <a16:creationId xmlns:a16="http://schemas.microsoft.com/office/drawing/2014/main" id="{B7D1B3B5-34ED-4984-90C2-7BC76FC30341}"/>
                </a:ext>
              </a:extLst>
            </p:cNvPr>
            <p:cNvPicPr>
              <a:picLocks noChangeArrowheads="1"/>
            </p:cNvPicPr>
            <p:nvPr/>
          </p:nvPicPr>
          <p:blipFill rotWithShape="1">
            <a:blip r:embed="rId5" cstate="print">
              <a:extLst>
                <a:ext uri="{BEBA8EAE-BF5A-486C-A8C5-ECC9F3942E4B}">
                  <a14:imgProps xmlns:a14="http://schemas.microsoft.com/office/drawing/2010/main">
                    <a14:imgLayer r:embed="rId6">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AE5A311-5144-42B8-A366-EC48B1EF5C1A}"/>
              </a:ext>
            </a:extLst>
          </p:cNvPr>
          <p:cNvSpPr txBox="1"/>
          <p:nvPr/>
        </p:nvSpPr>
        <p:spPr>
          <a:xfrm>
            <a:off x="5289428" y="5262367"/>
            <a:ext cx="1635063"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오픈소스 사용고지 및</a:t>
            </a:r>
            <a:endPar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소스의 공개의무</a:t>
            </a:r>
            <a:r>
              <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발생</a:t>
            </a:r>
            <a:endPar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p:txBody>
      </p:sp>
      <p:sp>
        <p:nvSpPr>
          <p:cNvPr id="21" name="TextBox 20">
            <a:extLst>
              <a:ext uri="{FF2B5EF4-FFF2-40B4-BE49-F238E27FC236}">
                <a16:creationId xmlns:a16="http://schemas.microsoft.com/office/drawing/2014/main" id="{EB94F985-EBFF-4EAD-90B2-41A5393EEB12}"/>
              </a:ext>
            </a:extLst>
          </p:cNvPr>
          <p:cNvSpPr txBox="1"/>
          <p:nvPr/>
        </p:nvSpPr>
        <p:spPr>
          <a:xfrm>
            <a:off x="5462553" y="3204945"/>
            <a:ext cx="1288814"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배포로 보지 않음</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22" name="타원 21">
            <a:extLst>
              <a:ext uri="{FF2B5EF4-FFF2-40B4-BE49-F238E27FC236}">
                <a16:creationId xmlns:a16="http://schemas.microsoft.com/office/drawing/2014/main" id="{650B67B0-BA08-4064-8611-936BE99DE247}"/>
              </a:ext>
            </a:extLst>
          </p:cNvPr>
          <p:cNvSpPr/>
          <p:nvPr/>
        </p:nvSpPr>
        <p:spPr>
          <a:xfrm>
            <a:off x="3653348" y="3013682"/>
            <a:ext cx="730082" cy="730082"/>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dirty="0">
                <a:latin typeface="나눔스퀘어 Bold" panose="020B0600000101010101" pitchFamily="50" charset="-127"/>
                <a:ea typeface="나눔스퀘어 Bold" panose="020B0600000101010101" pitchFamily="50" charset="-127"/>
              </a:rPr>
              <a:t>AGPL</a:t>
            </a:r>
            <a:r>
              <a:rPr lang="ko-KR" altLang="en-US" sz="1200" spc="-100" dirty="0">
                <a:latin typeface="나눔스퀘어 Bold" panose="020B0600000101010101" pitchFamily="50" charset="-127"/>
                <a:ea typeface="나눔스퀘어 Bold" panose="020B0600000101010101" pitchFamily="50" charset="-127"/>
              </a:rPr>
              <a:t>이</a:t>
            </a:r>
            <a:endParaRPr lang="en-US" altLang="ko-KR" sz="1200" spc="-100" dirty="0">
              <a:latin typeface="나눔스퀘어 Bold" panose="020B0600000101010101" pitchFamily="50" charset="-127"/>
              <a:ea typeface="나눔스퀘어 Bold" panose="020B0600000101010101" pitchFamily="50" charset="-127"/>
            </a:endParaRPr>
          </a:p>
          <a:p>
            <a:pPr algn="ctr"/>
            <a:r>
              <a:rPr lang="ko-KR" altLang="en-US" sz="1200" spc="-100" dirty="0">
                <a:latin typeface="나눔스퀘어 Bold" panose="020B0600000101010101" pitchFamily="50" charset="-127"/>
                <a:ea typeface="나눔스퀘어 Bold" panose="020B0600000101010101" pitchFamily="50" charset="-127"/>
              </a:rPr>
              <a:t>아닌 것</a:t>
            </a:r>
            <a:endParaRPr lang="en-US" altLang="ko-KR" sz="1200" spc="-100" dirty="0">
              <a:latin typeface="나눔스퀘어 Bold" panose="020B0600000101010101" pitchFamily="50" charset="-127"/>
              <a:ea typeface="나눔스퀘어 Bold" panose="020B0600000101010101" pitchFamily="50" charset="-127"/>
            </a:endParaRPr>
          </a:p>
        </p:txBody>
      </p:sp>
      <p:graphicFrame>
        <p:nvGraphicFramePr>
          <p:cNvPr id="23" name="표 2">
            <a:extLst>
              <a:ext uri="{FF2B5EF4-FFF2-40B4-BE49-F238E27FC236}">
                <a16:creationId xmlns:a16="http://schemas.microsoft.com/office/drawing/2014/main" id="{7FA5CE11-4CE2-48E0-AC79-AF2D1B5EE8F4}"/>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431828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EB1FE503-0ABF-4DF2-9100-563E9F4E89C2}"/>
              </a:ext>
            </a:extLst>
          </p:cNvPr>
          <p:cNvGraphicFramePr>
            <a:graphicFrameLocks noGrp="1"/>
          </p:cNvGraphicFramePr>
          <p:nvPr>
            <p:extLst>
              <p:ext uri="{D42A27DB-BD31-4B8C-83A1-F6EECF244321}">
                <p14:modId xmlns:p14="http://schemas.microsoft.com/office/powerpoint/2010/main" val="3891510968"/>
              </p:ext>
            </p:extLst>
          </p:nvPr>
        </p:nvGraphicFramePr>
        <p:xfrm>
          <a:off x="341644" y="1989347"/>
          <a:ext cx="11525460" cy="3738215"/>
        </p:xfrm>
        <a:graphic>
          <a:graphicData uri="http://schemas.openxmlformats.org/drawingml/2006/table">
            <a:tbl>
              <a:tblPr firstRow="1" firstCol="1" bandRow="1">
                <a:tableStyleId>{5C22544A-7EE6-4342-B048-85BDC9FD1C3A}</a:tableStyleId>
              </a:tblPr>
              <a:tblGrid>
                <a:gridCol w="1175657">
                  <a:extLst>
                    <a:ext uri="{9D8B030D-6E8A-4147-A177-3AD203B41FA5}">
                      <a16:colId xmlns:a16="http://schemas.microsoft.com/office/drawing/2014/main" val="822890880"/>
                    </a:ext>
                  </a:extLst>
                </a:gridCol>
                <a:gridCol w="1446963">
                  <a:extLst>
                    <a:ext uri="{9D8B030D-6E8A-4147-A177-3AD203B41FA5}">
                      <a16:colId xmlns:a16="http://schemas.microsoft.com/office/drawing/2014/main" val="1564415693"/>
                    </a:ext>
                  </a:extLst>
                </a:gridCol>
                <a:gridCol w="5777802">
                  <a:extLst>
                    <a:ext uri="{9D8B030D-6E8A-4147-A177-3AD203B41FA5}">
                      <a16:colId xmlns:a16="http://schemas.microsoft.com/office/drawing/2014/main" val="3301508375"/>
                    </a:ext>
                  </a:extLst>
                </a:gridCol>
                <a:gridCol w="3125038">
                  <a:extLst>
                    <a:ext uri="{9D8B030D-6E8A-4147-A177-3AD203B41FA5}">
                      <a16:colId xmlns:a16="http://schemas.microsoft.com/office/drawing/2014/main" val="2217473412"/>
                    </a:ext>
                  </a:extLst>
                </a:gridCol>
              </a:tblGrid>
              <a:tr h="342380">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구분</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소스코드</a:t>
                      </a:r>
                      <a:r>
                        <a:rPr lang="en-US" altLang="ko-KR" sz="1400" b="0" kern="1200" spc="-100" baseline="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공개의무</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주요 라이선스</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주요 의무사항</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561563247"/>
                  </a:ext>
                </a:extLst>
              </a:tr>
              <a:tr h="1131945">
                <a:tc>
                  <a:txBody>
                    <a:bodyPr/>
                    <a:lstStyle/>
                    <a:p>
                      <a:pPr algn="ctr" latinLnBrk="1">
                        <a:spcAft>
                          <a:spcPts val="0"/>
                        </a:spcAft>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강한 </a:t>
                      </a: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rPr>
                        <a:t>강함</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v2.0 (GPL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b="1"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altLang="ko-KR" sz="1400" b="1"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사용 시 소스코드 공개</a:t>
                      </a:r>
                      <a:endPar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재배포 시 라이선스 변경 금지</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3775930"/>
                  </a:ext>
                </a:extLst>
              </a:tr>
              <a:tr h="1131945">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약한 </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약함</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수정</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하거나</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정적 </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링킹하여</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사용 시 </a:t>
                      </a:r>
                      <a:b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b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오브젝트 코드</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공개</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8491375"/>
                  </a:ext>
                </a:extLst>
              </a:tr>
              <a:tr h="1131945">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Permissive</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없음</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사용</a:t>
                      </a:r>
                      <a:r>
                        <a:rPr 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사실과 저작권자에 대한 고지</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28687939"/>
                  </a:ext>
                </a:extLst>
              </a:tr>
            </a:tbl>
          </a:graphicData>
        </a:graphic>
      </p:graphicFrame>
      <p:sp>
        <p:nvSpPr>
          <p:cNvPr id="3" name="TextBox 2">
            <a:extLst>
              <a:ext uri="{FF2B5EF4-FFF2-40B4-BE49-F238E27FC236}">
                <a16:creationId xmlns:a16="http://schemas.microsoft.com/office/drawing/2014/main" id="{47B882EB-982D-49A8-A8D7-6282E54B3F89}"/>
              </a:ext>
            </a:extLst>
          </p:cNvPr>
          <p:cNvSpPr txBox="1"/>
          <p:nvPr/>
        </p:nvSpPr>
        <p:spPr>
          <a:xfrm>
            <a:off x="1625426" y="1104063"/>
            <a:ext cx="8961429"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라이선스와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주요 의무사항을 비교해 보면 다음과 같습니다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D9154D62-7750-4871-9325-030927D9AE88}"/>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473241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77921-413A-4B0F-90BC-F341CE69D0F6}"/>
              </a:ext>
            </a:extLst>
          </p:cNvPr>
          <p:cNvSpPr txBox="1"/>
          <p:nvPr/>
        </p:nvSpPr>
        <p:spPr>
          <a:xfrm>
            <a:off x="1758847" y="1104063"/>
            <a:ext cx="8694560"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CCL(Creative Commons License)</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은 이미지</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사진</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문서와 같은 자신의 창작물에 대하여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일정한 조건 하에 다른 사람의 자유로운 이용을 허락하는 라이선스입니다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pic>
        <p:nvPicPr>
          <p:cNvPr id="5" name="그림 4">
            <a:extLst>
              <a:ext uri="{FF2B5EF4-FFF2-40B4-BE49-F238E27FC236}">
                <a16:creationId xmlns:a16="http://schemas.microsoft.com/office/drawing/2014/main" id="{D9E564BB-9237-4E6A-BC94-E6698B9B5245}"/>
              </a:ext>
            </a:extLst>
          </p:cNvPr>
          <p:cNvPicPr>
            <a:picLocks noChangeAspect="1"/>
          </p:cNvPicPr>
          <p:nvPr/>
        </p:nvPicPr>
        <p:blipFill rotWithShape="1">
          <a:blip r:embed="rId3"/>
          <a:srcRect l="14336" t="50000" r="1404" b="4697"/>
          <a:stretch/>
        </p:blipFill>
        <p:spPr>
          <a:xfrm>
            <a:off x="1790020" y="2285999"/>
            <a:ext cx="8623155" cy="3605646"/>
          </a:xfrm>
          <a:prstGeom prst="rect">
            <a:avLst/>
          </a:prstGeom>
        </p:spPr>
      </p:pic>
      <p:sp>
        <p:nvSpPr>
          <p:cNvPr id="6" name="직사각형 5">
            <a:extLst>
              <a:ext uri="{FF2B5EF4-FFF2-40B4-BE49-F238E27FC236}">
                <a16:creationId xmlns:a16="http://schemas.microsoft.com/office/drawing/2014/main" id="{8F50B980-D88D-4383-8611-F87A9CA8ECE7}"/>
              </a:ext>
            </a:extLst>
          </p:cNvPr>
          <p:cNvSpPr/>
          <p:nvPr/>
        </p:nvSpPr>
        <p:spPr>
          <a:xfrm>
            <a:off x="2463899" y="5516545"/>
            <a:ext cx="2469842" cy="180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9" name="표 2">
            <a:extLst>
              <a:ext uri="{FF2B5EF4-FFF2-40B4-BE49-F238E27FC236}">
                <a16:creationId xmlns:a16="http://schemas.microsoft.com/office/drawing/2014/main" id="{30FC661C-CA40-4CED-9E85-7338D8A039BE}"/>
              </a:ext>
            </a:extLst>
          </p:cNvPr>
          <p:cNvGraphicFramePr>
            <a:graphicFrameLocks noGrp="1"/>
          </p:cNvGraphicFramePr>
          <p:nvPr>
            <p:extLst>
              <p:ext uri="{D42A27DB-BD31-4B8C-83A1-F6EECF244321}">
                <p14:modId xmlns:p14="http://schemas.microsoft.com/office/powerpoint/2010/main" val="1221120677"/>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3" name="TextBox 2">
            <a:extLst>
              <a:ext uri="{FF2B5EF4-FFF2-40B4-BE49-F238E27FC236}">
                <a16:creationId xmlns:a16="http://schemas.microsoft.com/office/drawing/2014/main" id="{5D1D54D5-F291-4232-A99F-2863EFC9CC8C}"/>
              </a:ext>
            </a:extLst>
          </p:cNvPr>
          <p:cNvSpPr txBox="1"/>
          <p:nvPr/>
        </p:nvSpPr>
        <p:spPr>
          <a:xfrm>
            <a:off x="340793" y="6096604"/>
            <a:ext cx="1376980"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위키백과</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44688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7EBCBD-6BB1-40E9-875B-A0A1978228DB}"/>
              </a:ext>
            </a:extLst>
          </p:cNvPr>
          <p:cNvSpPr txBox="1"/>
          <p:nvPr/>
        </p:nvSpPr>
        <p:spPr>
          <a:xfrm>
            <a:off x="2094614" y="1104063"/>
            <a:ext cx="8023030"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저작권자는 자신의 의사에 맞는 조건을 선택하여 저작물에 적용하고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이용자는 적용된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CCL</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확인한 후에 허용 범위 내에서 저작물을 이용할 수 있습니다</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3" name="표 2">
            <a:extLst>
              <a:ext uri="{FF2B5EF4-FFF2-40B4-BE49-F238E27FC236}">
                <a16:creationId xmlns:a16="http://schemas.microsoft.com/office/drawing/2014/main" id="{53730D72-926D-41A6-B535-175CCFABB2B3}"/>
              </a:ext>
            </a:extLst>
          </p:cNvPr>
          <p:cNvGraphicFramePr>
            <a:graphicFrameLocks noGrp="1"/>
          </p:cNvGraphicFramePr>
          <p:nvPr>
            <p:extLst>
              <p:ext uri="{D42A27DB-BD31-4B8C-83A1-F6EECF244321}">
                <p14:modId xmlns:p14="http://schemas.microsoft.com/office/powerpoint/2010/main" val="386563228"/>
              </p:ext>
            </p:extLst>
          </p:nvPr>
        </p:nvGraphicFramePr>
        <p:xfrm>
          <a:off x="1055076" y="1989347"/>
          <a:ext cx="10088545" cy="3587488"/>
        </p:xfrm>
        <a:graphic>
          <a:graphicData uri="http://schemas.openxmlformats.org/drawingml/2006/table">
            <a:tbl>
              <a:tblPr firstRow="1" firstCol="1" bandRow="1">
                <a:tableStyleId>{5C22544A-7EE6-4342-B048-85BDC9FD1C3A}</a:tableStyleId>
              </a:tblPr>
              <a:tblGrid>
                <a:gridCol w="1306287">
                  <a:extLst>
                    <a:ext uri="{9D8B030D-6E8A-4147-A177-3AD203B41FA5}">
                      <a16:colId xmlns:a16="http://schemas.microsoft.com/office/drawing/2014/main" val="822890880"/>
                    </a:ext>
                  </a:extLst>
                </a:gridCol>
                <a:gridCol w="1718268">
                  <a:extLst>
                    <a:ext uri="{9D8B030D-6E8A-4147-A177-3AD203B41FA5}">
                      <a16:colId xmlns:a16="http://schemas.microsoft.com/office/drawing/2014/main" val="1564415693"/>
                    </a:ext>
                  </a:extLst>
                </a:gridCol>
                <a:gridCol w="7063990">
                  <a:extLst>
                    <a:ext uri="{9D8B030D-6E8A-4147-A177-3AD203B41FA5}">
                      <a16:colId xmlns:a16="http://schemas.microsoft.com/office/drawing/2014/main" val="3301508375"/>
                    </a:ext>
                  </a:extLst>
                </a:gridCol>
              </a:tblGrid>
              <a:tr h="342380">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라이선스 표기</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의미</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이용 허락 조건</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561563247"/>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BY</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Attribution</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저작자 표시</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CCL</a:t>
                      </a:r>
                      <a:r>
                        <a:rPr lang="ko-KR" altLang="en-US"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에 반드시 포함되는 필수조항으로써 저작자의 이름</a:t>
                      </a:r>
                      <a:r>
                        <a:rPr lang="en-US"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 </a:t>
                      </a:r>
                      <a:r>
                        <a:rPr lang="ko-KR" altLang="en-US"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출처 등 저작자를 표시해야 함</a:t>
                      </a:r>
                      <a:endParaRPr lang="ko-KR"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3775930"/>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NC</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NonCommercial </a:t>
                      </a:r>
                    </a:p>
                    <a:p>
                      <a:pPr algn="ctr" latinLnBrk="1">
                        <a:spcAft>
                          <a:spcPts val="0"/>
                        </a:spcAft>
                      </a:pP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비영리</a:t>
                      </a: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kern="1200" spc="-100" baseline="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저작물을 영리 목적으로 이용할 수 없고 영리 목적의 이용을 위해서는 별도의 계약이 필요함</a:t>
                      </a:r>
                      <a:br>
                        <a:rPr lang="en-US" altLang="ko-KR" sz="1400" kern="1200" spc="-100" baseline="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br>
                      <a:r>
                        <a:rPr lang="en-US"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회사에서는 사용할 수 없음</a:t>
                      </a:r>
                      <a:r>
                        <a:rPr lang="en-US"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8491375"/>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ND</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No Derivative Works</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변경 금지</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저작물을 변경하거나 저작물을 이용한 </a:t>
                      </a: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 제작을 금지함</a:t>
                      </a:r>
                      <a:endParaRPr lang="ko-KR"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402768049"/>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SA</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Share Alike</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동일 조건 변경 허락</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 제작을 허용하되</a:t>
                      </a: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저작물에 원 저작물과 동일한 라이선스를 적용해야 함</a:t>
                      </a:r>
                      <a:endParaRPr lang="ko-KR"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28687939"/>
                  </a:ext>
                </a:extLst>
              </a:tr>
            </a:tbl>
          </a:graphicData>
        </a:graphic>
      </p:graphicFrame>
      <p:graphicFrame>
        <p:nvGraphicFramePr>
          <p:cNvPr id="5" name="표 2">
            <a:extLst>
              <a:ext uri="{FF2B5EF4-FFF2-40B4-BE49-F238E27FC236}">
                <a16:creationId xmlns:a16="http://schemas.microsoft.com/office/drawing/2014/main" id="{60852183-A739-4CB6-9C77-CEF41CAE0F65}"/>
              </a:ext>
            </a:extLst>
          </p:cNvPr>
          <p:cNvGraphicFramePr>
            <a:graphicFrameLocks noGrp="1"/>
          </p:cNvGraphicFramePr>
          <p:nvPr>
            <p:extLst>
              <p:ext uri="{D42A27DB-BD31-4B8C-83A1-F6EECF244321}">
                <p14:modId xmlns:p14="http://schemas.microsoft.com/office/powerpoint/2010/main" val="230972362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59558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67D791-F119-4E8D-985B-9FA5F44DC600}"/>
              </a:ext>
            </a:extLst>
          </p:cNvPr>
          <p:cNvSpPr txBox="1"/>
          <p:nvPr/>
        </p:nvSpPr>
        <p:spPr>
          <a:xfrm>
            <a:off x="1720310" y="1104063"/>
            <a:ext cx="877163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오픈소스에는 코드만 있는 것이 아닙니다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폰트에도 오픈폰트로 배포되는 것이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0" name="표 2">
            <a:extLst>
              <a:ext uri="{FF2B5EF4-FFF2-40B4-BE49-F238E27FC236}">
                <a16:creationId xmlns:a16="http://schemas.microsoft.com/office/drawing/2014/main" id="{BDDA9891-75C7-49C5-9322-6EB0FB768957}"/>
              </a:ext>
            </a:extLst>
          </p:cNvPr>
          <p:cNvGraphicFramePr>
            <a:graphicFrameLocks noGrp="1"/>
          </p:cNvGraphicFramePr>
          <p:nvPr>
            <p:extLst>
              <p:ext uri="{D42A27DB-BD31-4B8C-83A1-F6EECF244321}">
                <p14:modId xmlns:p14="http://schemas.microsoft.com/office/powerpoint/2010/main" val="3475284298"/>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grpSp>
        <p:nvGrpSpPr>
          <p:cNvPr id="9" name="그룹 8">
            <a:extLst>
              <a:ext uri="{FF2B5EF4-FFF2-40B4-BE49-F238E27FC236}">
                <a16:creationId xmlns:a16="http://schemas.microsoft.com/office/drawing/2014/main" id="{EA729C7C-7A9F-45EA-9CB7-17AC035DA754}"/>
              </a:ext>
            </a:extLst>
          </p:cNvPr>
          <p:cNvGrpSpPr/>
          <p:nvPr/>
        </p:nvGrpSpPr>
        <p:grpSpPr>
          <a:xfrm>
            <a:off x="1426867" y="1740007"/>
            <a:ext cx="9359061" cy="4261523"/>
            <a:chOff x="1426867" y="1981166"/>
            <a:chExt cx="9359061" cy="4261523"/>
          </a:xfrm>
        </p:grpSpPr>
        <p:pic>
          <p:nvPicPr>
            <p:cNvPr id="4" name="그림 3">
              <a:extLst>
                <a:ext uri="{FF2B5EF4-FFF2-40B4-BE49-F238E27FC236}">
                  <a16:creationId xmlns:a16="http://schemas.microsoft.com/office/drawing/2014/main" id="{8B0CE150-BC5A-4110-A6CA-6FC8B5E4915A}"/>
                </a:ext>
              </a:extLst>
            </p:cNvPr>
            <p:cNvPicPr>
              <a:picLocks noChangeAspect="1"/>
            </p:cNvPicPr>
            <p:nvPr/>
          </p:nvPicPr>
          <p:blipFill rotWithShape="1">
            <a:blip r:embed="rId3"/>
            <a:srcRect t="3515" b="83629"/>
            <a:stretch/>
          </p:blipFill>
          <p:spPr>
            <a:xfrm>
              <a:off x="1426869" y="1981167"/>
              <a:ext cx="7812602" cy="769958"/>
            </a:xfrm>
            <a:prstGeom prst="rect">
              <a:avLst/>
            </a:prstGeom>
          </p:spPr>
        </p:pic>
        <p:sp>
          <p:nvSpPr>
            <p:cNvPr id="5" name="직사각형 4">
              <a:extLst>
                <a:ext uri="{FF2B5EF4-FFF2-40B4-BE49-F238E27FC236}">
                  <a16:creationId xmlns:a16="http://schemas.microsoft.com/office/drawing/2014/main" id="{F281F7E7-B7A3-4EFE-878D-EB24B85D5113}"/>
                </a:ext>
              </a:extLst>
            </p:cNvPr>
            <p:cNvSpPr/>
            <p:nvPr/>
          </p:nvSpPr>
          <p:spPr>
            <a:xfrm>
              <a:off x="1426867" y="2751124"/>
              <a:ext cx="7812602" cy="349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pic>
          <p:nvPicPr>
            <p:cNvPr id="6" name="Picture 2">
              <a:extLst>
                <a:ext uri="{FF2B5EF4-FFF2-40B4-BE49-F238E27FC236}">
                  <a16:creationId xmlns:a16="http://schemas.microsoft.com/office/drawing/2014/main" id="{7AD6D20D-5DE1-4B18-A637-CCAED3FEA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986" y="2751124"/>
              <a:ext cx="4617700" cy="3364324"/>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84609F03-2999-42A1-A5C9-D03208C0F37F}"/>
                </a:ext>
              </a:extLst>
            </p:cNvPr>
            <p:cNvSpPr/>
            <p:nvPr/>
          </p:nvSpPr>
          <p:spPr>
            <a:xfrm>
              <a:off x="7770527" y="2340975"/>
              <a:ext cx="943276" cy="2120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8" name="직사각형 7">
              <a:extLst>
                <a:ext uri="{FF2B5EF4-FFF2-40B4-BE49-F238E27FC236}">
                  <a16:creationId xmlns:a16="http://schemas.microsoft.com/office/drawing/2014/main" id="{93B1743E-FBF6-4661-934B-1536641A4B4B}"/>
                </a:ext>
              </a:extLst>
            </p:cNvPr>
            <p:cNvSpPr/>
            <p:nvPr/>
          </p:nvSpPr>
          <p:spPr>
            <a:xfrm>
              <a:off x="9131839" y="1981166"/>
              <a:ext cx="1654089" cy="4261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pic>
          <p:nvPicPr>
            <p:cNvPr id="2" name="그림 1">
              <a:extLst>
                <a:ext uri="{FF2B5EF4-FFF2-40B4-BE49-F238E27FC236}">
                  <a16:creationId xmlns:a16="http://schemas.microsoft.com/office/drawing/2014/main" id="{D8E1D636-D762-4F97-8B4B-3DFE954EB547}"/>
                </a:ext>
              </a:extLst>
            </p:cNvPr>
            <p:cNvPicPr>
              <a:picLocks noChangeAspect="1"/>
            </p:cNvPicPr>
            <p:nvPr/>
          </p:nvPicPr>
          <p:blipFill>
            <a:blip r:embed="rId5"/>
            <a:stretch>
              <a:fillRect/>
            </a:stretch>
          </p:blipFill>
          <p:spPr>
            <a:xfrm>
              <a:off x="6987701" y="2992282"/>
              <a:ext cx="3603266" cy="2905038"/>
            </a:xfrm>
            <a:prstGeom prst="rect">
              <a:avLst/>
            </a:prstGeom>
          </p:spPr>
        </p:pic>
      </p:grpSp>
      <p:sp>
        <p:nvSpPr>
          <p:cNvPr id="15" name="TextBox 14">
            <a:extLst>
              <a:ext uri="{FF2B5EF4-FFF2-40B4-BE49-F238E27FC236}">
                <a16:creationId xmlns:a16="http://schemas.microsoft.com/office/drawing/2014/main" id="{19E49A88-E0EC-4261-AF8F-F27E94A43A85}"/>
              </a:ext>
            </a:extLst>
          </p:cNvPr>
          <p:cNvSpPr txBox="1"/>
          <p:nvPr/>
        </p:nvSpPr>
        <p:spPr>
          <a:xfrm>
            <a:off x="340793" y="6096604"/>
            <a:ext cx="3986028"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우아한 형제들</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https://www.woowahan.com/#/fonts</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54522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C5DE1-E5C5-40A9-B88C-DBCC6F2F7B99}"/>
              </a:ext>
            </a:extLst>
          </p:cNvPr>
          <p:cNvSpPr txBox="1"/>
          <p:nvPr/>
        </p:nvSpPr>
        <p:spPr>
          <a:xfrm>
            <a:off x="3591811" y="1104063"/>
            <a:ext cx="502862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맑은 고딕</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폰트는 제한없이 사용가능한 폰트일까요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7423BE84-B56F-4D5B-9696-0E207B6B6C08}"/>
              </a:ext>
            </a:extLst>
          </p:cNvPr>
          <p:cNvPicPr>
            <a:picLocks noChangeAspect="1"/>
          </p:cNvPicPr>
          <p:nvPr/>
        </p:nvPicPr>
        <p:blipFill rotWithShape="1">
          <a:blip r:embed="rId3"/>
          <a:srcRect l="22075" t="3605" r="61102" b="50000"/>
          <a:stretch/>
        </p:blipFill>
        <p:spPr>
          <a:xfrm>
            <a:off x="4650218" y="1693771"/>
            <a:ext cx="2911659" cy="4505537"/>
          </a:xfrm>
          <a:prstGeom prst="rect">
            <a:avLst/>
          </a:prstGeom>
        </p:spPr>
      </p:pic>
      <p:sp>
        <p:nvSpPr>
          <p:cNvPr id="4" name="직사각형 3">
            <a:extLst>
              <a:ext uri="{FF2B5EF4-FFF2-40B4-BE49-F238E27FC236}">
                <a16:creationId xmlns:a16="http://schemas.microsoft.com/office/drawing/2014/main" id="{9D5542F1-AAC4-44A2-A1D9-34A47A0AC48C}"/>
              </a:ext>
            </a:extLst>
          </p:cNvPr>
          <p:cNvSpPr/>
          <p:nvPr/>
        </p:nvSpPr>
        <p:spPr>
          <a:xfrm>
            <a:off x="4650219" y="4261967"/>
            <a:ext cx="2755992" cy="2714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6" name="표 2">
            <a:extLst>
              <a:ext uri="{FF2B5EF4-FFF2-40B4-BE49-F238E27FC236}">
                <a16:creationId xmlns:a16="http://schemas.microsoft.com/office/drawing/2014/main" id="{B456DFD0-888A-41F3-9F28-B9CA6FF01FB7}"/>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018656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910DFA8-35BF-4622-8DE4-2A002558E269}"/>
              </a:ext>
            </a:extLst>
          </p:cNvPr>
          <p:cNvSpPr/>
          <p:nvPr/>
        </p:nvSpPr>
        <p:spPr>
          <a:xfrm>
            <a:off x="1677998" y="2733620"/>
            <a:ext cx="3070071" cy="830997"/>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산돌 커뮤니케이션에서 제작</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저작권은 마이크로소프트에서 보유</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MS Office</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에서만 사용 가능</a:t>
            </a:r>
            <a:endPar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5" name="직사각형 4">
            <a:extLst>
              <a:ext uri="{FF2B5EF4-FFF2-40B4-BE49-F238E27FC236}">
                <a16:creationId xmlns:a16="http://schemas.microsoft.com/office/drawing/2014/main" id="{F783C8E1-01D5-49E4-84FD-3AAF8A0893ED}"/>
              </a:ext>
            </a:extLst>
          </p:cNvPr>
          <p:cNvSpPr/>
          <p:nvPr/>
        </p:nvSpPr>
        <p:spPr>
          <a:xfrm>
            <a:off x="7319019" y="2733620"/>
            <a:ext cx="3313728" cy="584775"/>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한컴 오피스를 설치하면 자동으로 설치</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한컴 오피스 내에서만 사용 가능 </a:t>
            </a:r>
            <a:endPar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6" name="갈매기형 수장 16">
            <a:extLst>
              <a:ext uri="{FF2B5EF4-FFF2-40B4-BE49-F238E27FC236}">
                <a16:creationId xmlns:a16="http://schemas.microsoft.com/office/drawing/2014/main" id="{3E52A4D1-16BB-4608-942C-E5B540396AF2}"/>
              </a:ext>
            </a:extLst>
          </p:cNvPr>
          <p:cNvSpPr/>
          <p:nvPr/>
        </p:nvSpPr>
        <p:spPr>
          <a:xfrm rot="5400000">
            <a:off x="2972719" y="3561883"/>
            <a:ext cx="480902" cy="91068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spc="-100" dirty="0">
              <a:solidFill>
                <a:schemeClr val="tx1"/>
              </a:solidFill>
              <a:latin typeface="나눔스퀘어 Bold" panose="020B0600000101010101" pitchFamily="50" charset="-127"/>
              <a:ea typeface="나눔스퀘어 Bold" panose="020B0600000101010101" pitchFamily="50" charset="-127"/>
            </a:endParaRPr>
          </a:p>
        </p:txBody>
      </p:sp>
      <p:sp>
        <p:nvSpPr>
          <p:cNvPr id="7" name="갈매기형 수장 16">
            <a:extLst>
              <a:ext uri="{FF2B5EF4-FFF2-40B4-BE49-F238E27FC236}">
                <a16:creationId xmlns:a16="http://schemas.microsoft.com/office/drawing/2014/main" id="{21FF951E-4FF4-4CD8-9267-EB9157E3D529}"/>
              </a:ext>
            </a:extLst>
          </p:cNvPr>
          <p:cNvSpPr/>
          <p:nvPr/>
        </p:nvSpPr>
        <p:spPr>
          <a:xfrm rot="5400000">
            <a:off x="8735432" y="3561883"/>
            <a:ext cx="480902" cy="91068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spc="-100" dirty="0">
              <a:solidFill>
                <a:schemeClr val="tx1"/>
              </a:solidFill>
              <a:latin typeface="나눔스퀘어 Bold" panose="020B0600000101010101" pitchFamily="50" charset="-127"/>
              <a:ea typeface="나눔스퀘어 Bold" panose="020B0600000101010101" pitchFamily="50" charset="-127"/>
            </a:endParaRPr>
          </a:p>
        </p:txBody>
      </p:sp>
      <p:sp>
        <p:nvSpPr>
          <p:cNvPr id="8" name="직사각형 7">
            <a:extLst>
              <a:ext uri="{FF2B5EF4-FFF2-40B4-BE49-F238E27FC236}">
                <a16:creationId xmlns:a16="http://schemas.microsoft.com/office/drawing/2014/main" id="{7CC9D58F-8800-4FA2-850F-3DCA9980C243}"/>
              </a:ext>
            </a:extLst>
          </p:cNvPr>
          <p:cNvSpPr/>
          <p:nvPr/>
        </p:nvSpPr>
        <p:spPr>
          <a:xfrm>
            <a:off x="1354190" y="4531266"/>
            <a:ext cx="3717685" cy="646331"/>
          </a:xfrm>
          <a:prstGeom prst="rect">
            <a:avLst/>
          </a:prstGeom>
        </p:spPr>
        <p:txBody>
          <a:bodyPr wrap="none">
            <a:spAutoFit/>
          </a:bodyPr>
          <a:lstStyle/>
          <a:p>
            <a:pPr algn="ct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Photoshop</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을 이용하여 포스터 제작 시</a:t>
            </a:r>
            <a:b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b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맑은고딕 폰트를 사용하면 라이선스 위반</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9" name="직사각형 8">
            <a:extLst>
              <a:ext uri="{FF2B5EF4-FFF2-40B4-BE49-F238E27FC236}">
                <a16:creationId xmlns:a16="http://schemas.microsoft.com/office/drawing/2014/main" id="{314B88F6-31FE-46F3-AFC3-2384E49EE52F}"/>
              </a:ext>
            </a:extLst>
          </p:cNvPr>
          <p:cNvSpPr/>
          <p:nvPr/>
        </p:nvSpPr>
        <p:spPr>
          <a:xfrm>
            <a:off x="7216427" y="4531266"/>
            <a:ext cx="3518912" cy="646331"/>
          </a:xfrm>
          <a:prstGeom prst="rect">
            <a:avLst/>
          </a:prstGeom>
        </p:spPr>
        <p:txBody>
          <a:bodyPr wrap="none">
            <a:spAutoFit/>
          </a:bodyPr>
          <a:lstStyle/>
          <a:p>
            <a:pPr algn="ct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MS Office</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에서 문서</a:t>
            </a: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작성 시</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algn="ct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윤고딕 폰트를 사용하면</a:t>
            </a: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라이선스 위반</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10" name="모서리가 둥근 직사각형 17">
            <a:extLst>
              <a:ext uri="{FF2B5EF4-FFF2-40B4-BE49-F238E27FC236}">
                <a16:creationId xmlns:a16="http://schemas.microsoft.com/office/drawing/2014/main" id="{F5C4C572-F20B-4006-8BCB-C68042FB51ED}"/>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맑은 고딕</a:t>
            </a:r>
          </a:p>
        </p:txBody>
      </p:sp>
      <p:sp>
        <p:nvSpPr>
          <p:cNvPr id="11" name="모서리가 둥근 직사각형 19">
            <a:extLst>
              <a:ext uri="{FF2B5EF4-FFF2-40B4-BE49-F238E27FC236}">
                <a16:creationId xmlns:a16="http://schemas.microsoft.com/office/drawing/2014/main" id="{AFAAA724-7253-487B-85F6-D8F894FDE098}"/>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윤고딕</a:t>
            </a:r>
          </a:p>
        </p:txBody>
      </p:sp>
      <p:sp>
        <p:nvSpPr>
          <p:cNvPr id="12" name="TextBox 11">
            <a:extLst>
              <a:ext uri="{FF2B5EF4-FFF2-40B4-BE49-F238E27FC236}">
                <a16:creationId xmlns:a16="http://schemas.microsoft.com/office/drawing/2014/main" id="{679F800B-2713-4DA2-976A-AA5A65E9A5B2}"/>
              </a:ext>
            </a:extLst>
          </p:cNvPr>
          <p:cNvSpPr txBox="1"/>
          <p:nvPr/>
        </p:nvSpPr>
        <p:spPr>
          <a:xfrm>
            <a:off x="1867790" y="1104063"/>
            <a:ext cx="8476679"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무료로 제공되는 폰트라도 라이선스가 있기 때문에 사용 가능한 조건을 확인해야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4" name="표 2">
            <a:extLst>
              <a:ext uri="{FF2B5EF4-FFF2-40B4-BE49-F238E27FC236}">
                <a16:creationId xmlns:a16="http://schemas.microsoft.com/office/drawing/2014/main" id="{45C48A20-3A58-4740-AB57-E521F71EDEA2}"/>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958640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4C4C7-4817-4440-A965-3F7682BB8AE5}"/>
              </a:ext>
            </a:extLst>
          </p:cNvPr>
          <p:cNvSpPr txBox="1"/>
          <p:nvPr/>
        </p:nvSpPr>
        <p:spPr>
          <a:xfrm>
            <a:off x="2577132" y="1104063"/>
            <a:ext cx="705802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오픈폰트를 사용하려면 무료폰트 포털을 통해 라이선스를 확인해 보세요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en-US" altLang="ko-KR" sz="2000" dirty="0">
                <a:latin typeface="나눔스퀘어 Bold" panose="020B0600000101010101" pitchFamily="50" charset="-127"/>
                <a:ea typeface="나눔스퀘어 Bold" panose="020B0600000101010101" pitchFamily="50" charset="-127"/>
                <a:hlinkClick r:id="rId3"/>
              </a:rPr>
              <a:t>https://gongu.copyright.or.kr/freeFontEvent.html</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7" name="그림 6">
            <a:extLst>
              <a:ext uri="{FF2B5EF4-FFF2-40B4-BE49-F238E27FC236}">
                <a16:creationId xmlns:a16="http://schemas.microsoft.com/office/drawing/2014/main" id="{B9EB0F87-92FC-45F4-8ACD-A4802E7B1849}"/>
              </a:ext>
            </a:extLst>
          </p:cNvPr>
          <p:cNvPicPr>
            <a:picLocks noChangeAspect="1"/>
          </p:cNvPicPr>
          <p:nvPr/>
        </p:nvPicPr>
        <p:blipFill rotWithShape="1">
          <a:blip r:embed="rId4"/>
          <a:srcRect l="864" t="13378" r="1613" b="8425"/>
          <a:stretch/>
        </p:blipFill>
        <p:spPr>
          <a:xfrm>
            <a:off x="1989576" y="2002194"/>
            <a:ext cx="8235571" cy="4050920"/>
          </a:xfrm>
          <a:prstGeom prst="rect">
            <a:avLst/>
          </a:prstGeom>
        </p:spPr>
      </p:pic>
      <p:graphicFrame>
        <p:nvGraphicFramePr>
          <p:cNvPr id="5" name="표 2">
            <a:extLst>
              <a:ext uri="{FF2B5EF4-FFF2-40B4-BE49-F238E27FC236}">
                <a16:creationId xmlns:a16="http://schemas.microsoft.com/office/drawing/2014/main" id="{B9F5A815-09FE-4CAC-82F4-2B7359E812DB}"/>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99363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79D678F8-2FD3-4058-A65F-195251872345}"/>
              </a:ext>
            </a:extLst>
          </p:cNvPr>
          <p:cNvGraphicFramePr>
            <a:graphicFrameLocks noGrp="1"/>
          </p:cNvGraphicFramePr>
          <p:nvPr>
            <p:extLst>
              <p:ext uri="{D42A27DB-BD31-4B8C-83A1-F6EECF244321}">
                <p14:modId xmlns:p14="http://schemas.microsoft.com/office/powerpoint/2010/main" val="744366285"/>
              </p:ext>
            </p:extLst>
          </p:nvPr>
        </p:nvGraphicFramePr>
        <p:xfrm>
          <a:off x="150724" y="97510"/>
          <a:ext cx="1746739" cy="58321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tblGrid>
              <a:tr h="466370">
                <a:tc>
                  <a:txBody>
                    <a:bodyPr/>
                    <a:lstStyle/>
                    <a:p>
                      <a:pPr algn="ctr" latinLnBrk="1"/>
                      <a:r>
                        <a:rPr lang="en-US" altLang="ko-KR" sz="1400" spc="-100" baseline="0" dirty="0">
                          <a:solidFill>
                            <a:srgbClr val="A1EF2B"/>
                          </a:solidFill>
                          <a:latin typeface="나눔스퀘어 Bold" panose="020B0600000101010101" pitchFamily="50" charset="-127"/>
                          <a:ea typeface="나눔스퀘어 Bold" panose="020B0600000101010101" pitchFamily="50" charset="-127"/>
                        </a:rPr>
                        <a:t>Summary</a:t>
                      </a:r>
                      <a:endParaRPr lang="ko-KR" altLang="en-US" sz="1400" spc="-100" baseline="0" dirty="0">
                        <a:solidFill>
                          <a:srgbClr val="A1EF2B"/>
                        </a:solidFill>
                        <a:latin typeface="나눔스퀘어 Bold" panose="020B0600000101010101" pitchFamily="50" charset="-127"/>
                        <a:ea typeface="나눔스퀘어 Bold" panose="020B0600000101010101" pitchFamily="50" charset="-127"/>
                      </a:endParaRP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rgbClr val="A1EF2B"/>
                    </a:solidFill>
                  </a:tcPr>
                </a:tc>
                <a:extLst>
                  <a:ext uri="{0D108BD9-81ED-4DB2-BD59-A6C34878D82A}">
                    <a16:rowId xmlns:a16="http://schemas.microsoft.com/office/drawing/2014/main" val="789987903"/>
                  </a:ext>
                </a:extLst>
              </a:tr>
            </a:tbl>
          </a:graphicData>
        </a:graphic>
      </p:graphicFrame>
      <p:sp>
        <p:nvSpPr>
          <p:cNvPr id="5" name="직사각형 4">
            <a:extLst>
              <a:ext uri="{FF2B5EF4-FFF2-40B4-BE49-F238E27FC236}">
                <a16:creationId xmlns:a16="http://schemas.microsoft.com/office/drawing/2014/main" id="{441B70F5-A279-439F-AC6D-1BE470812483}"/>
              </a:ext>
            </a:extLst>
          </p:cNvPr>
          <p:cNvSpPr/>
          <p:nvPr/>
        </p:nvSpPr>
        <p:spPr>
          <a:xfrm>
            <a:off x="0" y="680721"/>
            <a:ext cx="12192000" cy="5750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C62DDF70-32BB-4D2A-8EEE-6676F389FFF6}"/>
              </a:ext>
            </a:extLst>
          </p:cNvPr>
          <p:cNvSpPr txBox="1"/>
          <p:nvPr/>
        </p:nvSpPr>
        <p:spPr>
          <a:xfrm>
            <a:off x="778730" y="1274885"/>
            <a:ext cx="11031866" cy="3528530"/>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오픈소스는 소스코드가 제공되므로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코드의 사용</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복제</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배포</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수정이 가능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하지만</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b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상용 소프트웨어는 대부분 실행파일</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(Binary)</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만 제공되며 바이너리 복제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수정이 불가합니다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오픈소스와 상용 소프트웨어 모두 소프트웨어에 관한 지적재산권으로 보호되며 위반 시 지적재산권법에 의해 처벌될 수 있습니다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저작권자의 독점 사용 권리에 대해 저작권자와 사용자간의 이용방법 및 조건 범위를 명시해 놓은 사용 허가권</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입니다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소스코드 공개의무 강도에 따라 크게 </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Permissive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라이선스와 </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Copyleft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라이선스로 구분</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할 수 있습니다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Creative Commons License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중에서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NC(NonCommercial)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상업적 이용이 금지되어 있으므로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회사에서 사용할 수 없습니다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무료로 제공되는 폰트라도 라이선스가 있기 때문에 사용 가능한 조건을 확인하고 사용해야 합니다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Tree>
    <p:extLst>
      <p:ext uri="{BB962C8B-B14F-4D97-AF65-F5344CB8AC3E}">
        <p14:creationId xmlns:p14="http://schemas.microsoft.com/office/powerpoint/2010/main" val="204087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674630"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Ⅰ</a:t>
            </a:r>
          </a:p>
        </p:txBody>
      </p:sp>
      <p:sp>
        <p:nvSpPr>
          <p:cNvPr id="8" name="TextBox 7">
            <a:extLst>
              <a:ext uri="{FF2B5EF4-FFF2-40B4-BE49-F238E27FC236}">
                <a16:creationId xmlns:a16="http://schemas.microsoft.com/office/drawing/2014/main" id="{B59FA669-88B4-4E98-B742-FF0EACF66A13}"/>
              </a:ext>
            </a:extLst>
          </p:cNvPr>
          <p:cNvSpPr txBox="1"/>
          <p:nvPr/>
        </p:nvSpPr>
        <p:spPr>
          <a:xfrm>
            <a:off x="1976533" y="4239952"/>
            <a:ext cx="3917226"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a:t>
            </a:r>
          </a:p>
        </p:txBody>
      </p:sp>
    </p:spTree>
    <p:extLst>
      <p:ext uri="{BB962C8B-B14F-4D97-AF65-F5344CB8AC3E}">
        <p14:creationId xmlns:p14="http://schemas.microsoft.com/office/powerpoint/2010/main" val="3806434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790047"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Ⅱ</a:t>
            </a:r>
          </a:p>
        </p:txBody>
      </p:sp>
      <p:sp>
        <p:nvSpPr>
          <p:cNvPr id="3" name="TextBox 2">
            <a:extLst>
              <a:ext uri="{FF2B5EF4-FFF2-40B4-BE49-F238E27FC236}">
                <a16:creationId xmlns:a16="http://schemas.microsoft.com/office/drawing/2014/main" id="{92F0D230-1EF4-4B52-852B-A708DED12923}"/>
              </a:ext>
            </a:extLst>
          </p:cNvPr>
          <p:cNvSpPr txBox="1"/>
          <p:nvPr/>
        </p:nvSpPr>
        <p:spPr>
          <a:xfrm>
            <a:off x="1976533" y="4239952"/>
            <a:ext cx="3917226"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a:t>
            </a:r>
          </a:p>
        </p:txBody>
      </p:sp>
    </p:spTree>
    <p:extLst>
      <p:ext uri="{BB962C8B-B14F-4D97-AF65-F5344CB8AC3E}">
        <p14:creationId xmlns:p14="http://schemas.microsoft.com/office/powerpoint/2010/main" val="3320641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nvGraphicFramePr>
        <p:xfrm>
          <a:off x="693336" y="2002497"/>
          <a:ext cx="10812027" cy="4366080"/>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Public Domain</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MIT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Apache License</a:t>
                      </a: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2-clause "Simplified"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3-Clause "New" or "Revised"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ISC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Microsoft Public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Code Project Open License 1.02</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zlib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JSON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Boost Software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Openssl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curl</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License</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SIL Open Font License </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등</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사용만 허용</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Artistic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Dynamic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Linking</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만 허용</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v2.1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v3.0</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검토 후 허용여부 결정</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Eclipse Public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Mozilla Public License 1.1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Common Development and Distribution License</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Affero General Public License 3.0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v2.0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v3.0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CCL(Creative Commons License)</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중에서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NonCommercial(NC)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이</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적용된 것</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-SA</a:t>
                      </a: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-ND</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extLst>
              <p:ext uri="{D42A27DB-BD31-4B8C-83A1-F6EECF244321}">
                <p14:modId xmlns:p14="http://schemas.microsoft.com/office/powerpoint/2010/main" val="21722001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965B83D1-902F-42D0-B803-24CAD8E48CDB}"/>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279941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extLst>
              <p:ext uri="{D42A27DB-BD31-4B8C-83A1-F6EECF244321}">
                <p14:modId xmlns:p14="http://schemas.microsoft.com/office/powerpoint/2010/main" val="3912244431"/>
              </p:ext>
            </p:extLst>
          </p:nvPr>
        </p:nvGraphicFramePr>
        <p:xfrm>
          <a:off x="693336" y="2002497"/>
          <a:ext cx="10812027" cy="3394832"/>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extLst>
              <p:ext uri="{D42A27DB-BD31-4B8C-83A1-F6EECF244321}">
                <p14:modId xmlns:p14="http://schemas.microsoft.com/office/powerpoint/2010/main" val="17443431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2B81EA4D-C4F8-4631-88BA-704EF0515BE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라이선스 분류표를</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기입하세요</a:t>
            </a:r>
          </a:p>
        </p:txBody>
      </p:sp>
    </p:spTree>
    <p:extLst>
      <p:ext uri="{BB962C8B-B14F-4D97-AF65-F5344CB8AC3E}">
        <p14:creationId xmlns:p14="http://schemas.microsoft.com/office/powerpoint/2010/main" val="446972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E4AF5F-BAA9-4248-83A8-471B2DC816B8}"/>
              </a:ext>
            </a:extLst>
          </p:cNvPr>
          <p:cNvSpPr txBox="1"/>
          <p:nvPr/>
        </p:nvSpPr>
        <p:spPr>
          <a:xfrm>
            <a:off x="2389554" y="1104063"/>
            <a:ext cx="743312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 중인 오픈소스의 라이선스는 아래와 같은 방법으로 찾을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0" name="모서리가 둥근 직사각형 14">
            <a:extLst>
              <a:ext uri="{FF2B5EF4-FFF2-40B4-BE49-F238E27FC236}">
                <a16:creationId xmlns:a16="http://schemas.microsoft.com/office/drawing/2014/main" id="{477E3610-2BEB-4E31-A846-B2213D07E39E}"/>
              </a:ext>
            </a:extLst>
          </p:cNvPr>
          <p:cNvSpPr/>
          <p:nvPr/>
        </p:nvSpPr>
        <p:spPr>
          <a:xfrm>
            <a:off x="566567"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pc="-100" dirty="0">
                <a:solidFill>
                  <a:schemeClr val="bg1"/>
                </a:solidFill>
                <a:latin typeface="나눔스퀘어 Bold" panose="020B0600000101010101" pitchFamily="50" charset="-127"/>
                <a:ea typeface="나눔스퀘어 Bold" panose="020B0600000101010101" pitchFamily="50" charset="-127"/>
              </a:rPr>
              <a:t>GitHub </a:t>
            </a:r>
            <a:r>
              <a:rPr lang="ko-KR" altLang="en-US" sz="1400" spc="-100" dirty="0">
                <a:solidFill>
                  <a:schemeClr val="bg1"/>
                </a:solidFill>
                <a:latin typeface="나눔스퀘어 Bold" panose="020B0600000101010101" pitchFamily="50" charset="-127"/>
                <a:ea typeface="나눔스퀘어 Bold" panose="020B0600000101010101" pitchFamily="50" charset="-127"/>
              </a:rPr>
              <a:t>내 </a:t>
            </a:r>
            <a:r>
              <a:rPr lang="en-US" altLang="ko-KR" sz="1400" spc="-100" dirty="0">
                <a:solidFill>
                  <a:schemeClr val="bg1"/>
                </a:solidFill>
                <a:latin typeface="나눔스퀘어 Bold" panose="020B0600000101010101" pitchFamily="50" charset="-127"/>
                <a:ea typeface="나눔스퀘어 Bold" panose="020B0600000101010101" pitchFamily="50" charset="-127"/>
              </a:rPr>
              <a:t>LICENSE </a:t>
            </a:r>
            <a:r>
              <a:rPr lang="ko-KR" altLang="en-US" sz="1400" spc="-100" dirty="0">
                <a:solidFill>
                  <a:schemeClr val="bg1"/>
                </a:solidFill>
                <a:latin typeface="나눔스퀘어 Bold" panose="020B0600000101010101" pitchFamily="50" charset="-127"/>
                <a:ea typeface="나눔스퀘어 Bold" panose="020B0600000101010101" pitchFamily="50" charset="-127"/>
              </a:rPr>
              <a:t>파일 또는 </a:t>
            </a:r>
            <a:r>
              <a:rPr lang="en-US" altLang="ko-KR" sz="1400" spc="-100" dirty="0">
                <a:solidFill>
                  <a:schemeClr val="bg1"/>
                </a:solidFill>
                <a:latin typeface="나눔스퀘어 Bold" panose="020B0600000101010101" pitchFamily="50" charset="-127"/>
                <a:ea typeface="나눔스퀘어 Bold" panose="020B0600000101010101" pitchFamily="50" charset="-127"/>
              </a:rPr>
              <a:t>COPYING </a:t>
            </a:r>
            <a:r>
              <a:rPr lang="ko-KR" altLang="en-US" sz="1400" spc="-100" dirty="0">
                <a:solidFill>
                  <a:schemeClr val="bg1"/>
                </a:solidFill>
                <a:latin typeface="나눔스퀘어 Bold" panose="020B0600000101010101" pitchFamily="50" charset="-127"/>
                <a:ea typeface="나눔스퀘어 Bold" panose="020B0600000101010101" pitchFamily="50" charset="-127"/>
              </a:rPr>
              <a:t>파일</a:t>
            </a:r>
          </a:p>
        </p:txBody>
      </p:sp>
      <p:sp>
        <p:nvSpPr>
          <p:cNvPr id="11" name="모서리가 둥근 직사각형 16">
            <a:extLst>
              <a:ext uri="{FF2B5EF4-FFF2-40B4-BE49-F238E27FC236}">
                <a16:creationId xmlns:a16="http://schemas.microsoft.com/office/drawing/2014/main" id="{DAB423ED-956C-4134-95A7-B943D67A55AD}"/>
              </a:ext>
            </a:extLst>
          </p:cNvPr>
          <p:cNvSpPr/>
          <p:nvPr/>
        </p:nvSpPr>
        <p:spPr>
          <a:xfrm>
            <a:off x="8255479"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solidFill>
                  <a:schemeClr val="bg1"/>
                </a:solidFill>
                <a:latin typeface="나눔스퀘어 Bold" panose="020B0600000101010101" pitchFamily="50" charset="-127"/>
                <a:ea typeface="나눔스퀘어 Bold" panose="020B0600000101010101" pitchFamily="50" charset="-127"/>
              </a:rPr>
              <a:t>오픈소스 프로젝트 페이지</a:t>
            </a:r>
          </a:p>
        </p:txBody>
      </p:sp>
      <p:sp>
        <p:nvSpPr>
          <p:cNvPr id="12" name="모서리가 둥근 직사각형 18">
            <a:extLst>
              <a:ext uri="{FF2B5EF4-FFF2-40B4-BE49-F238E27FC236}">
                <a16:creationId xmlns:a16="http://schemas.microsoft.com/office/drawing/2014/main" id="{CF0C3079-F322-4ED0-8445-BBE8FF5F1834}"/>
              </a:ext>
            </a:extLst>
          </p:cNvPr>
          <p:cNvSpPr/>
          <p:nvPr/>
        </p:nvSpPr>
        <p:spPr>
          <a:xfrm>
            <a:off x="4415568" y="2182010"/>
            <a:ext cx="3369954" cy="480483"/>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solidFill>
                  <a:schemeClr val="bg1"/>
                </a:solidFill>
                <a:latin typeface="나눔스퀘어 Bold" panose="020B0600000101010101" pitchFamily="50" charset="-127"/>
                <a:ea typeface="나눔스퀘어 Bold" panose="020B0600000101010101" pitchFamily="50" charset="-127"/>
              </a:rPr>
              <a:t>소스코드 상단의 저작권 또는 </a:t>
            </a:r>
            <a:r>
              <a:rPr lang="en-US" altLang="ko-KR" sz="1400" spc="-100" dirty="0">
                <a:solidFill>
                  <a:schemeClr val="bg1"/>
                </a:solidFill>
                <a:latin typeface="나눔스퀘어 Bold" panose="020B0600000101010101" pitchFamily="50" charset="-127"/>
                <a:ea typeface="나눔스퀘어 Bold" panose="020B0600000101010101" pitchFamily="50" charset="-127"/>
              </a:rPr>
              <a:t>LICENSE </a:t>
            </a:r>
            <a:r>
              <a:rPr lang="ko-KR" altLang="en-US" sz="1400" spc="-100" dirty="0">
                <a:solidFill>
                  <a:schemeClr val="bg1"/>
                </a:solidFill>
                <a:latin typeface="나눔스퀘어 Bold" panose="020B0600000101010101" pitchFamily="50" charset="-127"/>
                <a:ea typeface="나눔스퀘어 Bold" panose="020B0600000101010101" pitchFamily="50" charset="-127"/>
              </a:rPr>
              <a:t>텍스트</a:t>
            </a:r>
          </a:p>
        </p:txBody>
      </p:sp>
      <p:pic>
        <p:nvPicPr>
          <p:cNvPr id="19" name="그림 18">
            <a:extLst>
              <a:ext uri="{FF2B5EF4-FFF2-40B4-BE49-F238E27FC236}">
                <a16:creationId xmlns:a16="http://schemas.microsoft.com/office/drawing/2014/main" id="{A496D3FA-415E-4990-BCDF-F890C82535E9}"/>
              </a:ext>
            </a:extLst>
          </p:cNvPr>
          <p:cNvPicPr>
            <a:picLocks noChangeAspect="1"/>
          </p:cNvPicPr>
          <p:nvPr/>
        </p:nvPicPr>
        <p:blipFill rotWithShape="1">
          <a:blip r:embed="rId2"/>
          <a:srcRect r="1924" b="48484"/>
          <a:stretch/>
        </p:blipFill>
        <p:spPr>
          <a:xfrm>
            <a:off x="8366410" y="3231698"/>
            <a:ext cx="3164968" cy="2840815"/>
          </a:xfrm>
          <a:prstGeom prst="rect">
            <a:avLst/>
          </a:prstGeom>
          <a:effectLst>
            <a:outerShdw blurRad="50800" dist="63500" dir="5400000" algn="tl" rotWithShape="0">
              <a:prstClr val="black">
                <a:alpha val="40000"/>
              </a:prstClr>
            </a:outerShdw>
          </a:effectLst>
        </p:spPr>
      </p:pic>
      <p:pic>
        <p:nvPicPr>
          <p:cNvPr id="20" name="그림 19">
            <a:extLst>
              <a:ext uri="{FF2B5EF4-FFF2-40B4-BE49-F238E27FC236}">
                <a16:creationId xmlns:a16="http://schemas.microsoft.com/office/drawing/2014/main" id="{0A60E273-A6A0-4BBA-83AA-F6423A041095}"/>
              </a:ext>
            </a:extLst>
          </p:cNvPr>
          <p:cNvPicPr>
            <a:picLocks noChangeAspect="1"/>
          </p:cNvPicPr>
          <p:nvPr/>
        </p:nvPicPr>
        <p:blipFill>
          <a:blip r:embed="rId3"/>
          <a:stretch>
            <a:fillRect/>
          </a:stretch>
        </p:blipFill>
        <p:spPr>
          <a:xfrm>
            <a:off x="719604" y="2900770"/>
            <a:ext cx="1498023" cy="3125932"/>
          </a:xfrm>
          <a:prstGeom prst="rect">
            <a:avLst/>
          </a:prstGeom>
          <a:ln>
            <a:noFill/>
          </a:ln>
          <a:effectLst>
            <a:outerShdw blurRad="50800" dist="63500" dir="5400000" sx="101000" sy="101000" algn="tl" rotWithShape="0">
              <a:prstClr val="black">
                <a:alpha val="40000"/>
              </a:prstClr>
            </a:outerShdw>
          </a:effectLst>
        </p:spPr>
      </p:pic>
      <p:pic>
        <p:nvPicPr>
          <p:cNvPr id="21" name="그림 20">
            <a:extLst>
              <a:ext uri="{FF2B5EF4-FFF2-40B4-BE49-F238E27FC236}">
                <a16:creationId xmlns:a16="http://schemas.microsoft.com/office/drawing/2014/main" id="{3FAC63CD-D8B7-4B34-AF96-FBA118D54D42}"/>
              </a:ext>
            </a:extLst>
          </p:cNvPr>
          <p:cNvPicPr>
            <a:picLocks noChangeAspect="1"/>
          </p:cNvPicPr>
          <p:nvPr/>
        </p:nvPicPr>
        <p:blipFill>
          <a:blip r:embed="rId4"/>
          <a:stretch>
            <a:fillRect/>
          </a:stretch>
        </p:blipFill>
        <p:spPr>
          <a:xfrm>
            <a:off x="2318907" y="3463611"/>
            <a:ext cx="1506682" cy="2563091"/>
          </a:xfrm>
          <a:prstGeom prst="rect">
            <a:avLst/>
          </a:prstGeom>
          <a:ln>
            <a:noFill/>
          </a:ln>
          <a:effectLst>
            <a:outerShdw blurRad="50800" dist="63500" dir="5400000" sx="101000" sy="101000" algn="tl" rotWithShape="0">
              <a:prstClr val="black">
                <a:alpha val="40000"/>
              </a:prstClr>
            </a:outerShdw>
          </a:effectLst>
        </p:spPr>
      </p:pic>
      <p:pic>
        <p:nvPicPr>
          <p:cNvPr id="26" name="그림 25">
            <a:extLst>
              <a:ext uri="{FF2B5EF4-FFF2-40B4-BE49-F238E27FC236}">
                <a16:creationId xmlns:a16="http://schemas.microsoft.com/office/drawing/2014/main" id="{C1666E79-3272-4BDC-836F-4E51D5057E05}"/>
              </a:ext>
            </a:extLst>
          </p:cNvPr>
          <p:cNvPicPr>
            <a:picLocks noChangeAspect="1"/>
          </p:cNvPicPr>
          <p:nvPr/>
        </p:nvPicPr>
        <p:blipFill>
          <a:blip r:embed="rId5"/>
          <a:stretch>
            <a:fillRect/>
          </a:stretch>
        </p:blipFill>
        <p:spPr>
          <a:xfrm>
            <a:off x="4411022" y="3463611"/>
            <a:ext cx="3369955" cy="1802079"/>
          </a:xfrm>
          <a:prstGeom prst="rect">
            <a:avLst/>
          </a:prstGeom>
          <a:effectLst>
            <a:outerShdw blurRad="50800" dist="63500" dir="5400000" algn="tl" rotWithShape="0">
              <a:prstClr val="black">
                <a:alpha val="40000"/>
              </a:prstClr>
            </a:outerShdw>
          </a:effectLst>
        </p:spPr>
      </p:pic>
      <p:sp>
        <p:nvSpPr>
          <p:cNvPr id="39" name="타원 38">
            <a:extLst>
              <a:ext uri="{FF2B5EF4-FFF2-40B4-BE49-F238E27FC236}">
                <a16:creationId xmlns:a16="http://schemas.microsoft.com/office/drawing/2014/main" id="{F96CC5F5-000F-4EA6-8C95-0233C79D0806}"/>
              </a:ext>
            </a:extLst>
          </p:cNvPr>
          <p:cNvSpPr/>
          <p:nvPr/>
        </p:nvSpPr>
        <p:spPr>
          <a:xfrm>
            <a:off x="374400"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1</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0" name="타원 39">
            <a:extLst>
              <a:ext uri="{FF2B5EF4-FFF2-40B4-BE49-F238E27FC236}">
                <a16:creationId xmlns:a16="http://schemas.microsoft.com/office/drawing/2014/main" id="{785A751B-2594-4845-9775-50FFF76BAF50}"/>
              </a:ext>
            </a:extLst>
          </p:cNvPr>
          <p:cNvSpPr/>
          <p:nvPr/>
        </p:nvSpPr>
        <p:spPr>
          <a:xfrm>
            <a:off x="4218972"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2</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1" name="타원 40">
            <a:extLst>
              <a:ext uri="{FF2B5EF4-FFF2-40B4-BE49-F238E27FC236}">
                <a16:creationId xmlns:a16="http://schemas.microsoft.com/office/drawing/2014/main" id="{260A8C6E-1953-4781-BFC6-B4E8B0E2B0D9}"/>
              </a:ext>
            </a:extLst>
          </p:cNvPr>
          <p:cNvSpPr/>
          <p:nvPr/>
        </p:nvSpPr>
        <p:spPr>
          <a:xfrm>
            <a:off x="8058180" y="1995945"/>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3</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2" name="직사각형 41">
            <a:extLst>
              <a:ext uri="{FF2B5EF4-FFF2-40B4-BE49-F238E27FC236}">
                <a16:creationId xmlns:a16="http://schemas.microsoft.com/office/drawing/2014/main" id="{AE09A404-D300-4032-AC60-51FA8C224558}"/>
              </a:ext>
            </a:extLst>
          </p:cNvPr>
          <p:cNvSpPr/>
          <p:nvPr/>
        </p:nvSpPr>
        <p:spPr>
          <a:xfrm>
            <a:off x="767592" y="4602564"/>
            <a:ext cx="731008"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a16="http://schemas.microsoft.com/office/drawing/2014/main" id="{93283858-1984-4890-AFD1-5FE9A16915AF}"/>
              </a:ext>
            </a:extLst>
          </p:cNvPr>
          <p:cNvSpPr/>
          <p:nvPr/>
        </p:nvSpPr>
        <p:spPr>
          <a:xfrm>
            <a:off x="2341240" y="4889500"/>
            <a:ext cx="833760"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cxnSp>
        <p:nvCxnSpPr>
          <p:cNvPr id="45" name="직선 연결선 44">
            <a:extLst>
              <a:ext uri="{FF2B5EF4-FFF2-40B4-BE49-F238E27FC236}">
                <a16:creationId xmlns:a16="http://schemas.microsoft.com/office/drawing/2014/main" id="{010DA729-93C0-496A-87E9-7981C18365AD}"/>
              </a:ext>
            </a:extLst>
          </p:cNvPr>
          <p:cNvCxnSpPr/>
          <p:nvPr/>
        </p:nvCxnSpPr>
        <p:spPr>
          <a:xfrm>
            <a:off x="4711700" y="4241800"/>
            <a:ext cx="29464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1963D7-32CB-40FD-ABFB-053A194E2C9F}"/>
              </a:ext>
            </a:extLst>
          </p:cNvPr>
          <p:cNvCxnSpPr>
            <a:cxnSpLocks/>
          </p:cNvCxnSpPr>
          <p:nvPr/>
        </p:nvCxnSpPr>
        <p:spPr>
          <a:xfrm>
            <a:off x="4711700" y="4502150"/>
            <a:ext cx="42545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D1AD479C-FD8E-438D-B369-0FCB31D72201}"/>
              </a:ext>
            </a:extLst>
          </p:cNvPr>
          <p:cNvSpPr/>
          <p:nvPr/>
        </p:nvSpPr>
        <p:spPr>
          <a:xfrm>
            <a:off x="9266632" y="5182786"/>
            <a:ext cx="1014018"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22" name="표 2">
            <a:extLst>
              <a:ext uri="{FF2B5EF4-FFF2-40B4-BE49-F238E27FC236}">
                <a16:creationId xmlns:a16="http://schemas.microsoft.com/office/drawing/2014/main" id="{DC2A93EB-625F-4360-8468-4B1D77A8DD79}"/>
              </a:ext>
            </a:extLst>
          </p:cNvPr>
          <p:cNvGraphicFramePr>
            <a:graphicFrameLocks noGrp="1"/>
          </p:cNvGraphicFramePr>
          <p:nvPr>
            <p:extLst>
              <p:ext uri="{D42A27DB-BD31-4B8C-83A1-F6EECF244321}">
                <p14:modId xmlns:p14="http://schemas.microsoft.com/office/powerpoint/2010/main" val="2879756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67996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3DA87-4330-4CAD-8B89-3A2A72D66A9E}"/>
              </a:ext>
            </a:extLst>
          </p:cNvPr>
          <p:cNvSpPr txBox="1"/>
          <p:nvPr/>
        </p:nvSpPr>
        <p:spPr>
          <a:xfrm>
            <a:off x="2908927" y="1104063"/>
            <a:ext cx="639437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검색이나 블로그에 올라온 소스코드의 라이선스는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소스코드의 주석이나 개발자의 답변을 통해서 확인할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그림 4" descr="스크린샷이(가) 표시된 사진&#10;&#10;자동 생성된 설명">
            <a:extLst>
              <a:ext uri="{FF2B5EF4-FFF2-40B4-BE49-F238E27FC236}">
                <a16:creationId xmlns:a16="http://schemas.microsoft.com/office/drawing/2014/main" id="{42034F51-9F41-4D8E-A299-90CDA0B0D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242" y="2006834"/>
            <a:ext cx="7315200" cy="4200525"/>
          </a:xfrm>
          <a:prstGeom prst="rect">
            <a:avLst/>
          </a:prstGeom>
        </p:spPr>
      </p:pic>
      <p:sp>
        <p:nvSpPr>
          <p:cNvPr id="6" name="직사각형 5">
            <a:extLst>
              <a:ext uri="{FF2B5EF4-FFF2-40B4-BE49-F238E27FC236}">
                <a16:creationId xmlns:a16="http://schemas.microsoft.com/office/drawing/2014/main" id="{E2275196-8648-43D5-A0A7-7BA397872A8C}"/>
              </a:ext>
            </a:extLst>
          </p:cNvPr>
          <p:cNvSpPr/>
          <p:nvPr/>
        </p:nvSpPr>
        <p:spPr>
          <a:xfrm>
            <a:off x="3106992" y="4539692"/>
            <a:ext cx="2989007"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DB594C60-966C-4E39-B4D6-E8F87D650222}"/>
              </a:ext>
            </a:extLst>
          </p:cNvPr>
          <p:cNvGraphicFramePr>
            <a:graphicFrameLocks noGrp="1"/>
          </p:cNvGraphicFramePr>
          <p:nvPr>
            <p:extLst>
              <p:ext uri="{D42A27DB-BD31-4B8C-83A1-F6EECF244321}">
                <p14:modId xmlns:p14="http://schemas.microsoft.com/office/powerpoint/2010/main" val="67951842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172229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29308-75EC-4367-A0B2-872D269378F7}"/>
              </a:ext>
            </a:extLst>
          </p:cNvPr>
          <p:cNvSpPr txBox="1"/>
          <p:nvPr/>
        </p:nvSpPr>
        <p:spPr>
          <a:xfrm>
            <a:off x="2278962" y="1104063"/>
            <a:ext cx="7654338"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라이선스를 찾을 수 없다고 해서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저작권이 없는 코드라고 생각해서는 안 됩니다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코드의 저작자에게 메일로 문의해 보세요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4" name="직사각형 3">
            <a:extLst>
              <a:ext uri="{FF2B5EF4-FFF2-40B4-BE49-F238E27FC236}">
                <a16:creationId xmlns:a16="http://schemas.microsoft.com/office/drawing/2014/main" id="{AD1E7E9F-89A8-4F8D-97A6-8AAD35040E73}"/>
              </a:ext>
            </a:extLst>
          </p:cNvPr>
          <p:cNvSpPr/>
          <p:nvPr/>
        </p:nvSpPr>
        <p:spPr>
          <a:xfrm>
            <a:off x="1788606" y="2423750"/>
            <a:ext cx="8631534" cy="1414724"/>
          </a:xfrm>
          <a:prstGeom prst="rect">
            <a:avLst/>
          </a:prstGeom>
          <a:solidFill>
            <a:srgbClr val="404040">
              <a:alpha val="60000"/>
            </a:srgbClr>
          </a:solidFill>
          <a:ln w="6350">
            <a:solidFill>
              <a:srgbClr val="D9D9D9">
                <a:alpha val="70000"/>
              </a:srgb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i="1" dirty="0">
                <a:ln>
                  <a:solidFill>
                    <a:srgbClr val="D9D9D9">
                      <a:alpha val="0"/>
                    </a:srgbClr>
                  </a:solidFill>
                </a:ln>
                <a:latin typeface="나눔스퀘어 Bold" panose="020B0600000101010101" pitchFamily="50" charset="-127"/>
                <a:ea typeface="나눔스퀘어 Bold" panose="020B0600000101010101" pitchFamily="50" charset="-127"/>
              </a:rPr>
              <a:t>We’d love to use this code in a project of ours and wanted to make sure that you are OK with it. Would you be willing to add an OSI-approved license like the MIT or the Apache License to the project so that we know this is an open source really?</a:t>
            </a:r>
            <a:endParaRPr lang="ko-KR" altLang="en-US" sz="1600" i="1" dirty="0">
              <a:ln>
                <a:solidFill>
                  <a:srgbClr val="D9D9D9">
                    <a:alpha val="0"/>
                  </a:srgbClr>
                </a:solidFill>
              </a:ln>
              <a:solidFill>
                <a:srgbClr val="64BCEA"/>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857D2345-C052-4E42-B3AB-9EDC53EF934A}"/>
              </a:ext>
            </a:extLst>
          </p:cNvPr>
          <p:cNvSpPr txBox="1"/>
          <p:nvPr/>
        </p:nvSpPr>
        <p:spPr>
          <a:xfrm>
            <a:off x="1256090" y="4266763"/>
            <a:ext cx="9696565"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대부분의 저작자들은 문의에 대해 긍정적으로 답변해 주거나 라이선스가 무엇인지 알려 줄 것입니다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2888EAF6-89C7-4A0D-8606-D8A9F3DAA4DD}"/>
              </a:ext>
            </a:extLst>
          </p:cNvPr>
          <p:cNvGraphicFramePr>
            <a:graphicFrameLocks noGrp="1"/>
          </p:cNvGraphicFramePr>
          <p:nvPr>
            <p:extLst>
              <p:ext uri="{D42A27DB-BD31-4B8C-83A1-F6EECF244321}">
                <p14:modId xmlns:p14="http://schemas.microsoft.com/office/powerpoint/2010/main" val="1983241972"/>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6672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0116C-335F-4748-AAF3-2FBA072126D6}"/>
              </a:ext>
            </a:extLst>
          </p:cNvPr>
          <p:cNvSpPr txBox="1"/>
          <p:nvPr/>
        </p:nvSpPr>
        <p:spPr>
          <a:xfrm>
            <a:off x="1697874" y="1104063"/>
            <a:ext cx="881651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컴플라이언스란 오픈소스 라이선스와 관련된 리스크를 사전에 식별하고 평가하여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 발생 가능성을 최소화하기 위한 활동입니다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5" name="직선 화살표 연결선 4">
            <a:extLst>
              <a:ext uri="{FF2B5EF4-FFF2-40B4-BE49-F238E27FC236}">
                <a16:creationId xmlns:a16="http://schemas.microsoft.com/office/drawing/2014/main" id="{39ED0656-A66C-47D8-A431-488CA5D766FE}"/>
              </a:ext>
            </a:extLst>
          </p:cNvPr>
          <p:cNvCxnSpPr/>
          <p:nvPr/>
        </p:nvCxnSpPr>
        <p:spPr>
          <a:xfrm>
            <a:off x="2460859" y="6029419"/>
            <a:ext cx="707707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3DD17215-A7B9-4CF1-81CF-3F3C6877B149}"/>
              </a:ext>
            </a:extLst>
          </p:cNvPr>
          <p:cNvCxnSpPr>
            <a:cxnSpLocks/>
          </p:cNvCxnSpPr>
          <p:nvPr/>
        </p:nvCxnSpPr>
        <p:spPr>
          <a:xfrm flipV="1">
            <a:off x="2460859" y="1996892"/>
            <a:ext cx="0" cy="403252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DFD4FD-6EEA-49EB-8C50-626C69B4BC93}"/>
              </a:ext>
            </a:extLst>
          </p:cNvPr>
          <p:cNvSpPr txBox="1"/>
          <p:nvPr/>
        </p:nvSpPr>
        <p:spPr>
          <a:xfrm>
            <a:off x="5621858" y="6092916"/>
            <a:ext cx="878447" cy="313227"/>
          </a:xfrm>
          <a:prstGeom prst="rect">
            <a:avLst/>
          </a:prstGeom>
          <a:noFill/>
        </p:spPr>
        <p:txBody>
          <a:bodyPr wrap="none" lIns="0" tIns="0" rIns="0" bIns="0" rtlCol="0" anchor="ctr">
            <a:spAutoFit/>
          </a:bodyPr>
          <a:lstStyle/>
          <a:p>
            <a:pPr algn="ct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론칭 전</a:t>
            </a:r>
          </a:p>
        </p:txBody>
      </p:sp>
      <p:sp>
        <p:nvSpPr>
          <p:cNvPr id="8" name="TextBox 7">
            <a:extLst>
              <a:ext uri="{FF2B5EF4-FFF2-40B4-BE49-F238E27FC236}">
                <a16:creationId xmlns:a16="http://schemas.microsoft.com/office/drawing/2014/main" id="{05B9282A-2911-4102-B24B-D60898AC2A26}"/>
              </a:ext>
            </a:extLst>
          </p:cNvPr>
          <p:cNvSpPr txBox="1"/>
          <p:nvPr/>
        </p:nvSpPr>
        <p:spPr>
          <a:xfrm>
            <a:off x="1700577" y="2142981"/>
            <a:ext cx="591509" cy="313227"/>
          </a:xfrm>
          <a:prstGeom prst="rect">
            <a:avLst/>
          </a:prstGeom>
          <a:noFill/>
        </p:spPr>
        <p:txBody>
          <a:bodyPr wrap="none" lIns="0" tIns="0" rIns="0" bIns="0" rtlCol="0" anchor="ctr">
            <a:spAutoFit/>
          </a:bodyPr>
          <a:lstStyle/>
          <a:p>
            <a:pPr algn="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a:t>
            </a:r>
          </a:p>
        </p:txBody>
      </p:sp>
      <p:sp>
        <p:nvSpPr>
          <p:cNvPr id="9" name="자유형 10">
            <a:extLst>
              <a:ext uri="{FF2B5EF4-FFF2-40B4-BE49-F238E27FC236}">
                <a16:creationId xmlns:a16="http://schemas.microsoft.com/office/drawing/2014/main" id="{8817D282-1050-4256-8592-2111F134261C}"/>
              </a:ext>
            </a:extLst>
          </p:cNvPr>
          <p:cNvSpPr/>
          <p:nvPr/>
        </p:nvSpPr>
        <p:spPr>
          <a:xfrm>
            <a:off x="2651360" y="2082584"/>
            <a:ext cx="5940998" cy="3830106"/>
          </a:xfrm>
          <a:custGeom>
            <a:avLst/>
            <a:gdLst>
              <a:gd name="connsiteX0" fmla="*/ 0 w 3933825"/>
              <a:gd name="connsiteY0" fmla="*/ 4133850 h 4133850"/>
              <a:gd name="connsiteX1" fmla="*/ 2705100 w 3933825"/>
              <a:gd name="connsiteY1" fmla="*/ 2819400 h 4133850"/>
              <a:gd name="connsiteX2" fmla="*/ 3933825 w 3933825"/>
              <a:gd name="connsiteY2" fmla="*/ 0 h 4133850"/>
            </a:gdLst>
            <a:ahLst/>
            <a:cxnLst>
              <a:cxn ang="0">
                <a:pos x="connsiteX0" y="connsiteY0"/>
              </a:cxn>
              <a:cxn ang="0">
                <a:pos x="connsiteX1" y="connsiteY1"/>
              </a:cxn>
              <a:cxn ang="0">
                <a:pos x="connsiteX2" y="connsiteY2"/>
              </a:cxn>
            </a:cxnLst>
            <a:rect l="l" t="t" r="r" b="b"/>
            <a:pathLst>
              <a:path w="3933825" h="4133850">
                <a:moveTo>
                  <a:pt x="0" y="4133850"/>
                </a:moveTo>
                <a:cubicBezTo>
                  <a:pt x="1024731" y="3821112"/>
                  <a:pt x="2049463" y="3508375"/>
                  <a:pt x="2705100" y="2819400"/>
                </a:cubicBezTo>
                <a:cubicBezTo>
                  <a:pt x="3360737" y="2130425"/>
                  <a:pt x="3647281" y="1065212"/>
                  <a:pt x="3933825" y="0"/>
                </a:cubicBezTo>
              </a:path>
            </a:pathLst>
          </a:custGeom>
          <a:noFill/>
          <a:ln w="57150">
            <a:solidFill>
              <a:schemeClr val="accent4">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0" name="구름 모양 설명선 7">
            <a:extLst>
              <a:ext uri="{FF2B5EF4-FFF2-40B4-BE49-F238E27FC236}">
                <a16:creationId xmlns:a16="http://schemas.microsoft.com/office/drawing/2014/main" id="{7D4EAF8E-F64B-4517-A23B-BB3C9D1ECEAF}"/>
              </a:ext>
            </a:extLst>
          </p:cNvPr>
          <p:cNvSpPr/>
          <p:nvPr/>
        </p:nvSpPr>
        <p:spPr>
          <a:xfrm>
            <a:off x="2561052" y="3831496"/>
            <a:ext cx="2185740" cy="1464446"/>
          </a:xfrm>
          <a:prstGeom prst="cloudCallout">
            <a:avLst>
              <a:gd name="adj1" fmla="val -40928"/>
              <a:gd name="adj2" fmla="val 76188"/>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지금 바쁘니까</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나중에 할게요</a:t>
            </a:r>
          </a:p>
        </p:txBody>
      </p:sp>
      <p:sp>
        <p:nvSpPr>
          <p:cNvPr id="11" name="구름 모양 설명선 11">
            <a:extLst>
              <a:ext uri="{FF2B5EF4-FFF2-40B4-BE49-F238E27FC236}">
                <a16:creationId xmlns:a16="http://schemas.microsoft.com/office/drawing/2014/main" id="{9F51D77A-1FAB-49F6-82B0-5E09853F0110}"/>
              </a:ext>
            </a:extLst>
          </p:cNvPr>
          <p:cNvSpPr/>
          <p:nvPr/>
        </p:nvSpPr>
        <p:spPr>
          <a:xfrm>
            <a:off x="4366087" y="2490345"/>
            <a:ext cx="2185740" cy="1464446"/>
          </a:xfrm>
          <a:prstGeom prst="cloudCallout">
            <a:avLst>
              <a:gd name="adj1" fmla="val 48069"/>
              <a:gd name="adj2" fmla="val 7476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곧 론칭 인데</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론칭 후에 하면</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안되요</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F3E1913B-9C00-4F00-8033-C526DC57B6F3}"/>
              </a:ext>
            </a:extLst>
          </p:cNvPr>
          <p:cNvSpPr txBox="1"/>
          <p:nvPr/>
        </p:nvSpPr>
        <p:spPr>
          <a:xfrm>
            <a:off x="7312116" y="6092916"/>
            <a:ext cx="878447" cy="313227"/>
          </a:xfrm>
          <a:prstGeom prst="rect">
            <a:avLst/>
          </a:prstGeom>
          <a:noFill/>
        </p:spPr>
        <p:txBody>
          <a:bodyPr wrap="none" lIns="0" tIns="0" rIns="0" bIns="0" rtlCol="0" anchor="ctr">
            <a:spAutoFit/>
          </a:bodyPr>
          <a:lstStyle/>
          <a:p>
            <a:pPr algn="ct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론칭 후 →</a:t>
            </a:r>
          </a:p>
        </p:txBody>
      </p:sp>
      <p:sp>
        <p:nvSpPr>
          <p:cNvPr id="13" name="구름 모양 설명선 11">
            <a:extLst>
              <a:ext uri="{FF2B5EF4-FFF2-40B4-BE49-F238E27FC236}">
                <a16:creationId xmlns:a16="http://schemas.microsoft.com/office/drawing/2014/main" id="{71467911-4A48-4238-B86C-5CC9D9A57E77}"/>
              </a:ext>
            </a:extLst>
          </p:cNvPr>
          <p:cNvSpPr/>
          <p:nvPr/>
        </p:nvSpPr>
        <p:spPr>
          <a:xfrm>
            <a:off x="8782858" y="3099273"/>
            <a:ext cx="2185740" cy="1464446"/>
          </a:xfrm>
          <a:prstGeom prst="cloudCallout">
            <a:avLst>
              <a:gd name="adj1" fmla="val -67928"/>
              <a:gd name="adj2" fmla="val -55787"/>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헉</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a:p>
            <a:pPr algn="ct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GPL</a:t>
            </a: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코드가</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발견되었</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5" name="표 2">
            <a:extLst>
              <a:ext uri="{FF2B5EF4-FFF2-40B4-BE49-F238E27FC236}">
                <a16:creationId xmlns:a16="http://schemas.microsoft.com/office/drawing/2014/main" id="{C10E79A5-BB0B-4486-B99B-6BF54C2AF912}"/>
              </a:ext>
            </a:extLst>
          </p:cNvPr>
          <p:cNvGraphicFramePr>
            <a:graphicFrameLocks noGrp="1"/>
          </p:cNvGraphicFramePr>
          <p:nvPr>
            <p:extLst>
              <p:ext uri="{D42A27DB-BD31-4B8C-83A1-F6EECF244321}">
                <p14:modId xmlns:p14="http://schemas.microsoft.com/office/powerpoint/2010/main" val="112574702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792137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자유형: 도형 23">
            <a:extLst>
              <a:ext uri="{FF2B5EF4-FFF2-40B4-BE49-F238E27FC236}">
                <a16:creationId xmlns:a16="http://schemas.microsoft.com/office/drawing/2014/main" id="{9D986FA5-7915-4676-AE49-010A6A51767A}"/>
              </a:ext>
            </a:extLst>
          </p:cNvPr>
          <p:cNvSpPr/>
          <p:nvPr/>
        </p:nvSpPr>
        <p:spPr>
          <a:xfrm>
            <a:off x="1768510" y="3080132"/>
            <a:ext cx="9736853" cy="1336431"/>
          </a:xfrm>
          <a:custGeom>
            <a:avLst/>
            <a:gdLst>
              <a:gd name="connsiteX0" fmla="*/ 0 w 9736853"/>
              <a:gd name="connsiteY0" fmla="*/ 391886 h 1336431"/>
              <a:gd name="connsiteX1" fmla="*/ 2180492 w 9736853"/>
              <a:gd name="connsiteY1" fmla="*/ 0 h 1336431"/>
              <a:gd name="connsiteX2" fmla="*/ 4350936 w 9736853"/>
              <a:gd name="connsiteY2" fmla="*/ 964642 h 1336431"/>
              <a:gd name="connsiteX3" fmla="*/ 6501283 w 9736853"/>
              <a:gd name="connsiteY3" fmla="*/ 381838 h 1336431"/>
              <a:gd name="connsiteX4" fmla="*/ 8661679 w 9736853"/>
              <a:gd name="connsiteY4" fmla="*/ 1336431 h 1336431"/>
              <a:gd name="connsiteX5" fmla="*/ 9736853 w 9736853"/>
              <a:gd name="connsiteY5" fmla="*/ 984739 h 133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6853" h="1336431">
                <a:moveTo>
                  <a:pt x="0" y="391886"/>
                </a:moveTo>
                <a:lnTo>
                  <a:pt x="2180492" y="0"/>
                </a:lnTo>
                <a:lnTo>
                  <a:pt x="4350936" y="964642"/>
                </a:lnTo>
                <a:lnTo>
                  <a:pt x="6501283" y="381838"/>
                </a:lnTo>
                <a:lnTo>
                  <a:pt x="8661679" y="1336431"/>
                </a:lnTo>
                <a:lnTo>
                  <a:pt x="9736853" y="984739"/>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AFE638B6-6AF5-4A78-AF16-895AF469DBF9}"/>
              </a:ext>
            </a:extLst>
          </p:cNvPr>
          <p:cNvSpPr/>
          <p:nvPr/>
        </p:nvSpPr>
        <p:spPr>
          <a:xfrm>
            <a:off x="1317104" y="300375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1</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95712A2E-14B6-4A69-8BD3-99953A82ED40}"/>
              </a:ext>
            </a:extLst>
          </p:cNvPr>
          <p:cNvSpPr/>
          <p:nvPr/>
        </p:nvSpPr>
        <p:spPr>
          <a:xfrm>
            <a:off x="3477137" y="26583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2</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5A5DBB5-E163-4F5B-8476-EF0327041F68}"/>
              </a:ext>
            </a:extLst>
          </p:cNvPr>
          <p:cNvSpPr/>
          <p:nvPr/>
        </p:nvSpPr>
        <p:spPr>
          <a:xfrm>
            <a:off x="5637170" y="35727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3</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1B8EBDE-D6A2-4AFF-BD4A-A647755F7D52}"/>
              </a:ext>
            </a:extLst>
          </p:cNvPr>
          <p:cNvSpPr/>
          <p:nvPr/>
        </p:nvSpPr>
        <p:spPr>
          <a:xfrm>
            <a:off x="7797203" y="300967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4</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2E711B1D-D4D2-4074-AD71-E98A626CA6BA}"/>
              </a:ext>
            </a:extLst>
          </p:cNvPr>
          <p:cNvSpPr/>
          <p:nvPr/>
        </p:nvSpPr>
        <p:spPr>
          <a:xfrm>
            <a:off x="9957234" y="3957455"/>
            <a:ext cx="914400" cy="914400"/>
          </a:xfrm>
          <a:prstGeom prst="ellipse">
            <a:avLst/>
          </a:prstGeom>
          <a:solidFill>
            <a:schemeClr val="bg1"/>
          </a:solidFill>
          <a:ln w="3810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FF0000"/>
                </a:solidFill>
                <a:latin typeface="나눔스퀘어 Bold" panose="020B0600000101010101" pitchFamily="50" charset="-127"/>
                <a:ea typeface="나눔스퀘어 Bold" panose="020B0600000101010101" pitchFamily="50" charset="-127"/>
              </a:rPr>
              <a:t>5</a:t>
            </a:r>
            <a:endParaRPr lang="ko-KR" altLang="en-US" sz="2800" dirty="0">
              <a:solidFill>
                <a:srgbClr val="FF0000"/>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9B5AF1F2-9922-413C-AFF6-A38AA1BE43AB}"/>
              </a:ext>
            </a:extLst>
          </p:cNvPr>
          <p:cNvSpPr txBox="1"/>
          <p:nvPr/>
        </p:nvSpPr>
        <p:spPr>
          <a:xfrm>
            <a:off x="1085012" y="4108074"/>
            <a:ext cx="137858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640522B-6B79-4C47-B140-C8A7D65936BA}"/>
              </a:ext>
            </a:extLst>
          </p:cNvPr>
          <p:cNvSpPr txBox="1"/>
          <p:nvPr/>
        </p:nvSpPr>
        <p:spPr>
          <a:xfrm>
            <a:off x="3234768" y="3732667"/>
            <a:ext cx="137858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5B5CACFC-3580-42F9-AE31-A9E42EFCE30C}"/>
              </a:ext>
            </a:extLst>
          </p:cNvPr>
          <p:cNvSpPr txBox="1"/>
          <p:nvPr/>
        </p:nvSpPr>
        <p:spPr>
          <a:xfrm>
            <a:off x="5510419" y="4636885"/>
            <a:ext cx="1157368"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크로스 체크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329C59DA-ABB2-40E9-933E-744D59DB0F3A}"/>
              </a:ext>
            </a:extLst>
          </p:cNvPr>
          <p:cNvSpPr txBox="1"/>
          <p:nvPr/>
        </p:nvSpPr>
        <p:spPr>
          <a:xfrm>
            <a:off x="8040603" y="4049905"/>
            <a:ext cx="442430"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6A72DC9D-C4F2-4032-BBC2-3B82D4FC2500}"/>
              </a:ext>
            </a:extLst>
          </p:cNvPr>
          <p:cNvSpPr txBox="1"/>
          <p:nvPr/>
        </p:nvSpPr>
        <p:spPr>
          <a:xfrm>
            <a:off x="10193219" y="5034415"/>
            <a:ext cx="442430"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TextBox 16">
            <a:extLst>
              <a:ext uri="{FF2B5EF4-FFF2-40B4-BE49-F238E27FC236}">
                <a16:creationId xmlns:a16="http://schemas.microsoft.com/office/drawing/2014/main" id="{23F86745-EFAD-4BCB-B6B2-FD31FD201BD5}"/>
              </a:ext>
            </a:extLst>
          </p:cNvPr>
          <p:cNvSpPr txBox="1"/>
          <p:nvPr/>
        </p:nvSpPr>
        <p:spPr>
          <a:xfrm>
            <a:off x="1045040" y="4530331"/>
            <a:ext cx="1500412"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 대상 </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선정 및 요청</a:t>
            </a:r>
          </a:p>
        </p:txBody>
      </p:sp>
      <p:sp>
        <p:nvSpPr>
          <p:cNvPr id="18" name="TextBox 17">
            <a:extLst>
              <a:ext uri="{FF2B5EF4-FFF2-40B4-BE49-F238E27FC236}">
                <a16:creationId xmlns:a16="http://schemas.microsoft.com/office/drawing/2014/main" id="{21D84C79-BF95-45F5-8A26-A86703FB3A62}"/>
              </a:ext>
            </a:extLst>
          </p:cNvPr>
          <p:cNvSpPr txBox="1"/>
          <p:nvPr/>
        </p:nvSpPr>
        <p:spPr>
          <a:xfrm>
            <a:off x="3222602" y="4118122"/>
            <a:ext cx="1423467"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스캔하여</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식별</a:t>
            </a:r>
          </a:p>
        </p:txBody>
      </p:sp>
      <p:sp>
        <p:nvSpPr>
          <p:cNvPr id="19" name="TextBox 18">
            <a:extLst>
              <a:ext uri="{FF2B5EF4-FFF2-40B4-BE49-F238E27FC236}">
                <a16:creationId xmlns:a16="http://schemas.microsoft.com/office/drawing/2014/main" id="{D9676C28-A20B-44D8-9853-CDC3353ABA05}"/>
              </a:ext>
            </a:extLst>
          </p:cNvPr>
          <p:cNvSpPr txBox="1"/>
          <p:nvPr/>
        </p:nvSpPr>
        <p:spPr>
          <a:xfrm>
            <a:off x="7284444" y="4415843"/>
            <a:ext cx="1981313"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충돌 및</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카피레프트 라이선스 검토</a:t>
            </a:r>
          </a:p>
        </p:txBody>
      </p:sp>
      <p:sp>
        <p:nvSpPr>
          <p:cNvPr id="20" name="TextBox 19">
            <a:extLst>
              <a:ext uri="{FF2B5EF4-FFF2-40B4-BE49-F238E27FC236}">
                <a16:creationId xmlns:a16="http://schemas.microsoft.com/office/drawing/2014/main" id="{9F3F350C-93A3-440D-92D1-A3106E95DDB7}"/>
              </a:ext>
            </a:extLst>
          </p:cNvPr>
          <p:cNvSpPr txBox="1"/>
          <p:nvPr/>
        </p:nvSpPr>
        <p:spPr>
          <a:xfrm>
            <a:off x="5252334" y="5035867"/>
            <a:ext cx="1673536"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개발부서와</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스캔 결과 크로스 체크</a:t>
            </a:r>
          </a:p>
        </p:txBody>
      </p:sp>
      <p:sp>
        <p:nvSpPr>
          <p:cNvPr id="21" name="TextBox 20">
            <a:extLst>
              <a:ext uri="{FF2B5EF4-FFF2-40B4-BE49-F238E27FC236}">
                <a16:creationId xmlns:a16="http://schemas.microsoft.com/office/drawing/2014/main" id="{75542B32-2544-43B6-9C76-91E19A06B5BE}"/>
              </a:ext>
            </a:extLst>
          </p:cNvPr>
          <p:cNvSpPr txBox="1"/>
          <p:nvPr/>
        </p:nvSpPr>
        <p:spPr>
          <a:xfrm>
            <a:off x="9558433" y="5400816"/>
            <a:ext cx="1712007"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필요 시 코드 수정 또는</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교체</a:t>
            </a:r>
          </a:p>
        </p:txBody>
      </p:sp>
      <p:sp>
        <p:nvSpPr>
          <p:cNvPr id="22" name="TextBox 21">
            <a:extLst>
              <a:ext uri="{FF2B5EF4-FFF2-40B4-BE49-F238E27FC236}">
                <a16:creationId xmlns:a16="http://schemas.microsoft.com/office/drawing/2014/main" id="{73A57549-E527-4507-BCB5-1369E416AD8F}"/>
              </a:ext>
            </a:extLst>
          </p:cNvPr>
          <p:cNvSpPr txBox="1"/>
          <p:nvPr/>
        </p:nvSpPr>
        <p:spPr>
          <a:xfrm>
            <a:off x="9410410" y="3262979"/>
            <a:ext cx="2019785"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소스코드 공개 의무가 있는</a:t>
            </a:r>
            <a:endParaRPr lang="en-US" altLang="ko-KR"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오픈소스는 반드시 제거</a:t>
            </a:r>
          </a:p>
        </p:txBody>
      </p:sp>
      <p:cxnSp>
        <p:nvCxnSpPr>
          <p:cNvPr id="25" name="직선 화살표 연결선 24">
            <a:extLst>
              <a:ext uri="{FF2B5EF4-FFF2-40B4-BE49-F238E27FC236}">
                <a16:creationId xmlns:a16="http://schemas.microsoft.com/office/drawing/2014/main" id="{6BEE373B-573D-4812-928A-9CD823288050}"/>
              </a:ext>
            </a:extLst>
          </p:cNvPr>
          <p:cNvCxnSpPr>
            <a:cxnSpLocks/>
            <a:stCxn id="28" idx="2"/>
            <a:endCxn id="3" idx="0"/>
          </p:cNvCxnSpPr>
          <p:nvPr/>
        </p:nvCxnSpPr>
        <p:spPr>
          <a:xfrm>
            <a:off x="1768510" y="1513171"/>
            <a:ext cx="5794" cy="1490585"/>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19222352-4736-4E92-B941-78BEC9A146CE}"/>
              </a:ext>
            </a:extLst>
          </p:cNvPr>
          <p:cNvSpPr/>
          <p:nvPr/>
        </p:nvSpPr>
        <p:spPr>
          <a:xfrm>
            <a:off x="719339" y="1225171"/>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자체 독점 소프트웨어</a:t>
            </a:r>
          </a:p>
        </p:txBody>
      </p:sp>
      <p:sp>
        <p:nvSpPr>
          <p:cNvPr id="29" name="직사각형 28">
            <a:extLst>
              <a:ext uri="{FF2B5EF4-FFF2-40B4-BE49-F238E27FC236}">
                <a16:creationId xmlns:a16="http://schemas.microsoft.com/office/drawing/2014/main" id="{D29CDFA3-1B37-4F55-A39E-7551DB8E5892}"/>
              </a:ext>
            </a:extLst>
          </p:cNvPr>
          <p:cNvSpPr/>
          <p:nvPr/>
        </p:nvSpPr>
        <p:spPr>
          <a:xfrm>
            <a:off x="719339" y="168083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en-US" altLang="ko-KR"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3</a:t>
            </a:r>
            <a:r>
              <a:rPr lang="en-US" altLang="ko-KR" sz="1600" spc="-100" baseline="300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rd</a:t>
            </a: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en-US" altLang="ko-KR"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Party</a:t>
            </a: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소프트웨어</a:t>
            </a:r>
          </a:p>
        </p:txBody>
      </p:sp>
      <p:sp>
        <p:nvSpPr>
          <p:cNvPr id="30" name="직사각형 29">
            <a:extLst>
              <a:ext uri="{FF2B5EF4-FFF2-40B4-BE49-F238E27FC236}">
                <a16:creationId xmlns:a16="http://schemas.microsoft.com/office/drawing/2014/main" id="{31226012-310F-4AD7-8C08-8D7E8310A2CA}"/>
              </a:ext>
            </a:extLst>
          </p:cNvPr>
          <p:cNvSpPr/>
          <p:nvPr/>
        </p:nvSpPr>
        <p:spPr>
          <a:xfrm>
            <a:off x="719339" y="2128358"/>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오픈소스</a:t>
            </a:r>
          </a:p>
        </p:txBody>
      </p:sp>
      <p:graphicFrame>
        <p:nvGraphicFramePr>
          <p:cNvPr id="27" name="표 2">
            <a:extLst>
              <a:ext uri="{FF2B5EF4-FFF2-40B4-BE49-F238E27FC236}">
                <a16:creationId xmlns:a16="http://schemas.microsoft.com/office/drawing/2014/main" id="{B748E643-9B7C-4ECA-A7F4-5C3149CB5A78}"/>
              </a:ext>
            </a:extLst>
          </p:cNvPr>
          <p:cNvGraphicFramePr>
            <a:graphicFrameLocks noGrp="1"/>
          </p:cNvGraphicFramePr>
          <p:nvPr>
            <p:extLst>
              <p:ext uri="{D42A27DB-BD31-4B8C-83A1-F6EECF244321}">
                <p14:modId xmlns:p14="http://schemas.microsoft.com/office/powerpoint/2010/main" val="35158780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744647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자유형: 도형 36">
            <a:extLst>
              <a:ext uri="{FF2B5EF4-FFF2-40B4-BE49-F238E27FC236}">
                <a16:creationId xmlns:a16="http://schemas.microsoft.com/office/drawing/2014/main" id="{ACB5E36A-4284-48FA-9003-842A9CE9BDDD}"/>
              </a:ext>
            </a:extLst>
          </p:cNvPr>
          <p:cNvSpPr/>
          <p:nvPr/>
        </p:nvSpPr>
        <p:spPr>
          <a:xfrm>
            <a:off x="704850" y="2343150"/>
            <a:ext cx="9734550" cy="1257300"/>
          </a:xfrm>
          <a:custGeom>
            <a:avLst/>
            <a:gdLst>
              <a:gd name="connsiteX0" fmla="*/ 0 w 9734550"/>
              <a:gd name="connsiteY0" fmla="*/ 361950 h 1257300"/>
              <a:gd name="connsiteX1" fmla="*/ 1085850 w 9734550"/>
              <a:gd name="connsiteY1" fmla="*/ 0 h 1257300"/>
              <a:gd name="connsiteX2" fmla="*/ 3238500 w 9734550"/>
              <a:gd name="connsiteY2" fmla="*/ 1257300 h 1257300"/>
              <a:gd name="connsiteX3" fmla="*/ 5400675 w 9734550"/>
              <a:gd name="connsiteY3" fmla="*/ 1257300 h 1257300"/>
              <a:gd name="connsiteX4" fmla="*/ 7572375 w 9734550"/>
              <a:gd name="connsiteY4" fmla="*/ 142875 h 1257300"/>
              <a:gd name="connsiteX5" fmla="*/ 9734550 w 9734550"/>
              <a:gd name="connsiteY5" fmla="*/ 8953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4550" h="1257300">
                <a:moveTo>
                  <a:pt x="0" y="361950"/>
                </a:moveTo>
                <a:lnTo>
                  <a:pt x="1085850" y="0"/>
                </a:lnTo>
                <a:lnTo>
                  <a:pt x="3238500" y="1257300"/>
                </a:lnTo>
                <a:lnTo>
                  <a:pt x="5400675" y="1257300"/>
                </a:lnTo>
                <a:lnTo>
                  <a:pt x="7572375" y="142875"/>
                </a:lnTo>
                <a:lnTo>
                  <a:pt x="9734550" y="895350"/>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78A1549C-B3B8-47A9-AFCE-348209E5F522}"/>
              </a:ext>
            </a:extLst>
          </p:cNvPr>
          <p:cNvSpPr/>
          <p:nvPr/>
        </p:nvSpPr>
        <p:spPr>
          <a:xfrm>
            <a:off x="1327051" y="190672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6</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E8F8E140-9DF2-43E6-8410-1A8B6490AE7C}"/>
              </a:ext>
            </a:extLst>
          </p:cNvPr>
          <p:cNvSpPr/>
          <p:nvPr/>
        </p:nvSpPr>
        <p:spPr>
          <a:xfrm>
            <a:off x="3487112" y="313608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7</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94BC0649-2F19-428F-A79A-251852ABC429}"/>
              </a:ext>
            </a:extLst>
          </p:cNvPr>
          <p:cNvSpPr/>
          <p:nvPr/>
        </p:nvSpPr>
        <p:spPr>
          <a:xfrm>
            <a:off x="5647173" y="31462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8</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270A9D5-C8D9-4009-819C-6CFA966A9E03}"/>
              </a:ext>
            </a:extLst>
          </p:cNvPr>
          <p:cNvSpPr/>
          <p:nvPr/>
        </p:nvSpPr>
        <p:spPr>
          <a:xfrm>
            <a:off x="7807234" y="205129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9</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2D38C789-EDD6-4086-ADBD-2BCCA3A8C9E4}"/>
              </a:ext>
            </a:extLst>
          </p:cNvPr>
          <p:cNvSpPr txBox="1"/>
          <p:nvPr/>
        </p:nvSpPr>
        <p:spPr>
          <a:xfrm>
            <a:off x="1563037" y="3001667"/>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B93EFD2D-6114-4337-8030-97A082E0CDB7}"/>
              </a:ext>
            </a:extLst>
          </p:cNvPr>
          <p:cNvSpPr txBox="1"/>
          <p:nvPr/>
        </p:nvSpPr>
        <p:spPr>
          <a:xfrm>
            <a:off x="3725858" y="4220867"/>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1E18E7B1-E8E0-4EE6-AF11-413D6040FC21}"/>
              </a:ext>
            </a:extLst>
          </p:cNvPr>
          <p:cNvSpPr txBox="1"/>
          <p:nvPr/>
        </p:nvSpPr>
        <p:spPr>
          <a:xfrm>
            <a:off x="5500096" y="4220866"/>
            <a:ext cx="120866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확인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63ECE4B5-CFBA-44F6-ACB8-932692729F84}"/>
              </a:ext>
            </a:extLst>
          </p:cNvPr>
          <p:cNvSpPr txBox="1"/>
          <p:nvPr/>
        </p:nvSpPr>
        <p:spPr>
          <a:xfrm>
            <a:off x="8041704" y="3105186"/>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BF0E94E9-5790-4F0D-83BC-74941F2A804C}"/>
              </a:ext>
            </a:extLst>
          </p:cNvPr>
          <p:cNvSpPr txBox="1"/>
          <p:nvPr/>
        </p:nvSpPr>
        <p:spPr>
          <a:xfrm>
            <a:off x="569977" y="3368889"/>
            <a:ext cx="2428550"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사용목록을</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BOM(Bills of Material)</a:t>
            </a: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에 등록</a:t>
            </a:r>
          </a:p>
        </p:txBody>
      </p:sp>
      <p:sp>
        <p:nvSpPr>
          <p:cNvPr id="14" name="TextBox 13">
            <a:extLst>
              <a:ext uri="{FF2B5EF4-FFF2-40B4-BE49-F238E27FC236}">
                <a16:creationId xmlns:a16="http://schemas.microsoft.com/office/drawing/2014/main" id="{32E4A7E4-529D-488F-BFBE-E9517EE5C3E9}"/>
              </a:ext>
            </a:extLst>
          </p:cNvPr>
          <p:cNvSpPr txBox="1"/>
          <p:nvPr/>
        </p:nvSpPr>
        <p:spPr>
          <a:xfrm>
            <a:off x="3151678" y="4567902"/>
            <a:ext cx="1635064"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준비</a:t>
            </a:r>
          </a:p>
        </p:txBody>
      </p:sp>
      <p:sp>
        <p:nvSpPr>
          <p:cNvPr id="15" name="TextBox 14">
            <a:extLst>
              <a:ext uri="{FF2B5EF4-FFF2-40B4-BE49-F238E27FC236}">
                <a16:creationId xmlns:a16="http://schemas.microsoft.com/office/drawing/2014/main" id="{419622A8-37FF-4B3B-BECA-1AE8B11EE9A8}"/>
              </a:ext>
            </a:extLst>
          </p:cNvPr>
          <p:cNvSpPr txBox="1"/>
          <p:nvPr/>
        </p:nvSpPr>
        <p:spPr>
          <a:xfrm>
            <a:off x="5286895" y="4567902"/>
            <a:ext cx="1635064"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등록</a:t>
            </a:r>
          </a:p>
        </p:txBody>
      </p:sp>
      <p:sp>
        <p:nvSpPr>
          <p:cNvPr id="16" name="TextBox 15">
            <a:extLst>
              <a:ext uri="{FF2B5EF4-FFF2-40B4-BE49-F238E27FC236}">
                <a16:creationId xmlns:a16="http://schemas.microsoft.com/office/drawing/2014/main" id="{8E301F6C-9A9B-4856-B3C2-7EE9EC0874DD}"/>
              </a:ext>
            </a:extLst>
          </p:cNvPr>
          <p:cNvSpPr txBox="1"/>
          <p:nvPr/>
        </p:nvSpPr>
        <p:spPr>
          <a:xfrm>
            <a:off x="7639617" y="3465629"/>
            <a:ext cx="1250342"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소프트웨어 배포</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p:txBody>
      </p:sp>
      <p:sp>
        <p:nvSpPr>
          <p:cNvPr id="26" name="타원 25">
            <a:extLst>
              <a:ext uri="{FF2B5EF4-FFF2-40B4-BE49-F238E27FC236}">
                <a16:creationId xmlns:a16="http://schemas.microsoft.com/office/drawing/2014/main" id="{C95CC9BF-21CF-469F-9006-519B924E8908}"/>
              </a:ext>
            </a:extLst>
          </p:cNvPr>
          <p:cNvSpPr/>
          <p:nvPr/>
        </p:nvSpPr>
        <p:spPr>
          <a:xfrm>
            <a:off x="9967293" y="27906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10</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28" name="직사각형 27">
            <a:extLst>
              <a:ext uri="{FF2B5EF4-FFF2-40B4-BE49-F238E27FC236}">
                <a16:creationId xmlns:a16="http://schemas.microsoft.com/office/drawing/2014/main" id="{3A6F8EBF-888D-4A24-9A31-701CF4B39131}"/>
              </a:ext>
            </a:extLst>
          </p:cNvPr>
          <p:cNvSpPr/>
          <p:nvPr/>
        </p:nvSpPr>
        <p:spPr>
          <a:xfrm>
            <a:off x="9375322" y="4958933"/>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서면 약정서</a:t>
            </a:r>
          </a:p>
        </p:txBody>
      </p:sp>
      <p:cxnSp>
        <p:nvCxnSpPr>
          <p:cNvPr id="31" name="직선 화살표 연결선 30">
            <a:extLst>
              <a:ext uri="{FF2B5EF4-FFF2-40B4-BE49-F238E27FC236}">
                <a16:creationId xmlns:a16="http://schemas.microsoft.com/office/drawing/2014/main" id="{978FE59B-407B-45FA-9D27-E08EF87B2439}"/>
              </a:ext>
            </a:extLst>
          </p:cNvPr>
          <p:cNvCxnSpPr>
            <a:cxnSpLocks/>
            <a:stCxn id="26" idx="4"/>
            <a:endCxn id="28" idx="0"/>
          </p:cNvCxnSpPr>
          <p:nvPr/>
        </p:nvCxnSpPr>
        <p:spPr>
          <a:xfrm>
            <a:off x="10424493" y="3705042"/>
            <a:ext cx="0" cy="1253891"/>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4213DCA-DD61-4B50-9B4E-E29AC841342B}"/>
              </a:ext>
            </a:extLst>
          </p:cNvPr>
          <p:cNvSpPr txBox="1"/>
          <p:nvPr/>
        </p:nvSpPr>
        <p:spPr>
          <a:xfrm>
            <a:off x="10960131" y="3085361"/>
            <a:ext cx="884858"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최종확인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5" name="직사각형 34">
            <a:extLst>
              <a:ext uri="{FF2B5EF4-FFF2-40B4-BE49-F238E27FC236}">
                <a16:creationId xmlns:a16="http://schemas.microsoft.com/office/drawing/2014/main" id="{EB0AC622-A42D-4AA1-BA46-DCE90F7152DE}"/>
              </a:ext>
            </a:extLst>
          </p:cNvPr>
          <p:cNvSpPr/>
          <p:nvPr/>
        </p:nvSpPr>
        <p:spPr>
          <a:xfrm>
            <a:off x="9375322" y="456868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저작권 </a:t>
            </a:r>
            <a:r>
              <a:rPr lang="en-US" altLang="ko-KR"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&amp; </a:t>
            </a: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라이선스 고지</a:t>
            </a:r>
          </a:p>
        </p:txBody>
      </p:sp>
      <p:graphicFrame>
        <p:nvGraphicFramePr>
          <p:cNvPr id="22" name="표 2">
            <a:extLst>
              <a:ext uri="{FF2B5EF4-FFF2-40B4-BE49-F238E27FC236}">
                <a16:creationId xmlns:a16="http://schemas.microsoft.com/office/drawing/2014/main" id="{9FB4EC91-B4BF-453A-A571-E361A8AE521B}"/>
              </a:ext>
            </a:extLst>
          </p:cNvPr>
          <p:cNvGraphicFramePr>
            <a:graphicFrameLocks noGrp="1"/>
          </p:cNvGraphicFramePr>
          <p:nvPr>
            <p:extLst>
              <p:ext uri="{D42A27DB-BD31-4B8C-83A1-F6EECF244321}">
                <p14:modId xmlns:p14="http://schemas.microsoft.com/office/powerpoint/2010/main" val="50479647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010286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33"/>
            <a:ext cx="1651093" cy="324961"/>
          </a:xfrm>
          <a:prstGeom prst="rect">
            <a:avLst/>
          </a:prstGeom>
          <a:noFill/>
        </p:spPr>
        <p:txBody>
          <a:bodyPr wrap="none" lIns="0" tIns="0" rIns="0" bIns="0" rtlCol="0">
            <a:spAutoFit/>
          </a:bodyPr>
          <a:lstStyle/>
          <a:p>
            <a:pPr>
              <a:lnSpc>
                <a:spcPct val="110000"/>
              </a:lnSpc>
            </a:pP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모서리가 둥근 직사각형 10">
            <a:extLst>
              <a:ext uri="{FF2B5EF4-FFF2-40B4-BE49-F238E27FC236}">
                <a16:creationId xmlns:a16="http://schemas.microsoft.com/office/drawing/2014/main" id="{BDC2E1E8-8662-4E3B-AA94-0C0FF4939ABE}"/>
              </a:ext>
            </a:extLst>
          </p:cNvPr>
          <p:cNvSpPr/>
          <p:nvPr/>
        </p:nvSpPr>
        <p:spPr>
          <a:xfrm>
            <a:off x="453738" y="2543361"/>
            <a:ext cx="3419475" cy="3419475"/>
          </a:xfrm>
          <a:prstGeom prst="roundRect">
            <a:avLst>
              <a:gd name="adj" fmla="val 9703"/>
            </a:avLst>
          </a:prstGeom>
          <a:solidFill>
            <a:srgbClr val="6699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5" name="모서리가 둥근 직사각형 13">
            <a:extLst>
              <a:ext uri="{FF2B5EF4-FFF2-40B4-BE49-F238E27FC236}">
                <a16:creationId xmlns:a16="http://schemas.microsoft.com/office/drawing/2014/main" id="{5810C811-3A27-40C9-B065-041E77262CA9}"/>
              </a:ext>
            </a:extLst>
          </p:cNvPr>
          <p:cNvSpPr/>
          <p:nvPr/>
        </p:nvSpPr>
        <p:spPr>
          <a:xfrm>
            <a:off x="3873213" y="2543360"/>
            <a:ext cx="3419475" cy="3419475"/>
          </a:xfrm>
          <a:prstGeom prst="roundRect">
            <a:avLst>
              <a:gd name="adj" fmla="val 970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A0C1D0A-B570-49F2-9DB4-639A2571D13E}"/>
              </a:ext>
            </a:extLst>
          </p:cNvPr>
          <p:cNvSpPr/>
          <p:nvPr/>
        </p:nvSpPr>
        <p:spPr>
          <a:xfrm>
            <a:off x="844262" y="3199849"/>
            <a:ext cx="1181093" cy="1181093"/>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클라이언트</a:t>
            </a:r>
          </a:p>
        </p:txBody>
      </p:sp>
      <p:sp>
        <p:nvSpPr>
          <p:cNvPr id="7" name="타원 6">
            <a:extLst>
              <a:ext uri="{FF2B5EF4-FFF2-40B4-BE49-F238E27FC236}">
                <a16:creationId xmlns:a16="http://schemas.microsoft.com/office/drawing/2014/main" id="{C1B25F90-B171-4AAF-AF87-BC9CD6B8EBAB}"/>
              </a:ext>
            </a:extLst>
          </p:cNvPr>
          <p:cNvSpPr/>
          <p:nvPr/>
        </p:nvSpPr>
        <p:spPr>
          <a:xfrm>
            <a:off x="3282666" y="3199848"/>
            <a:ext cx="1181093" cy="1181093"/>
          </a:xfrm>
          <a:prstGeom prst="ellipse">
            <a:avLst/>
          </a:prstGeom>
          <a:solidFill>
            <a:schemeClr val="accent4">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서버</a:t>
            </a:r>
          </a:p>
        </p:txBody>
      </p:sp>
      <p:sp>
        <p:nvSpPr>
          <p:cNvPr id="8" name="타원 7">
            <a:extLst>
              <a:ext uri="{FF2B5EF4-FFF2-40B4-BE49-F238E27FC236}">
                <a16:creationId xmlns:a16="http://schemas.microsoft.com/office/drawing/2014/main" id="{50BBEC04-0CA2-42FB-9720-C4A68F48E5A5}"/>
              </a:ext>
            </a:extLst>
          </p:cNvPr>
          <p:cNvSpPr/>
          <p:nvPr/>
        </p:nvSpPr>
        <p:spPr>
          <a:xfrm>
            <a:off x="3282665" y="4492510"/>
            <a:ext cx="1181093" cy="1181093"/>
          </a:xfrm>
          <a:prstGeom prst="ellipse">
            <a:avLst/>
          </a:prstGeom>
          <a:solidFill>
            <a:srgbClr val="CCFFCC"/>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웹서비스</a:t>
            </a:r>
          </a:p>
        </p:txBody>
      </p:sp>
      <p:sp>
        <p:nvSpPr>
          <p:cNvPr id="9" name="타원 8">
            <a:extLst>
              <a:ext uri="{FF2B5EF4-FFF2-40B4-BE49-F238E27FC236}">
                <a16:creationId xmlns:a16="http://schemas.microsoft.com/office/drawing/2014/main" id="{AAF71085-6F17-49AF-9D51-A960E2F32FF9}"/>
              </a:ext>
            </a:extLst>
          </p:cNvPr>
          <p:cNvSpPr/>
          <p:nvPr/>
        </p:nvSpPr>
        <p:spPr>
          <a:xfrm>
            <a:off x="4635146" y="3199845"/>
            <a:ext cx="1181093" cy="1181093"/>
          </a:xfrm>
          <a:prstGeom prst="ellipse">
            <a:avLst/>
          </a:prstGeom>
          <a:solidFill>
            <a:schemeClr val="accent1">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운영툴</a:t>
            </a:r>
          </a:p>
        </p:txBody>
      </p:sp>
      <p:sp>
        <p:nvSpPr>
          <p:cNvPr id="10" name="타원 9">
            <a:extLst>
              <a:ext uri="{FF2B5EF4-FFF2-40B4-BE49-F238E27FC236}">
                <a16:creationId xmlns:a16="http://schemas.microsoft.com/office/drawing/2014/main" id="{869381C5-4A26-43CB-98B8-153069DD9C3F}"/>
              </a:ext>
            </a:extLst>
          </p:cNvPr>
          <p:cNvSpPr/>
          <p:nvPr/>
        </p:nvSpPr>
        <p:spPr>
          <a:xfrm>
            <a:off x="4635145" y="4492507"/>
            <a:ext cx="1181093" cy="1181093"/>
          </a:xfrm>
          <a:prstGeom prst="ellipse">
            <a:avLst/>
          </a:prstGeom>
          <a:solidFill>
            <a:srgbClr val="FFCC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내부 </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전용</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4C25DE1-CB16-4E51-929F-EDBB11F09F30}"/>
              </a:ext>
            </a:extLst>
          </p:cNvPr>
          <p:cNvSpPr/>
          <p:nvPr/>
        </p:nvSpPr>
        <p:spPr>
          <a:xfrm>
            <a:off x="5987629" y="3199846"/>
            <a:ext cx="1181093" cy="1181093"/>
          </a:xfrm>
          <a:prstGeom prst="ellipse">
            <a:avLst/>
          </a:prstGeom>
          <a:solidFill>
            <a:srgbClr val="FF7C80"/>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테스트</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2" name="TextBox 11">
            <a:extLst>
              <a:ext uri="{FF2B5EF4-FFF2-40B4-BE49-F238E27FC236}">
                <a16:creationId xmlns:a16="http://schemas.microsoft.com/office/drawing/2014/main" id="{21E60983-C9D2-4CF4-AD25-57B37395A63B}"/>
              </a:ext>
            </a:extLst>
          </p:cNvPr>
          <p:cNvSpPr txBox="1"/>
          <p:nvPr/>
        </p:nvSpPr>
        <p:spPr>
          <a:xfrm>
            <a:off x="7416450" y="2992278"/>
            <a:ext cx="4589333" cy="2051203"/>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클라이언트</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대상에 무조건 포함</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서버</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해외지사</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3rd Party,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퍼블리셔에게 제공되는 경우</a:t>
            </a:r>
            <a:b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배포로 보게 됨</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웹서비스</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AGPL</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은 네트워크로 연결되어 연동되는 </a:t>
            </a:r>
            <a:b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프로그램의</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전체 소스코드 공개를 하도록 하고 있음</a:t>
            </a:r>
          </a:p>
        </p:txBody>
      </p:sp>
      <p:sp>
        <p:nvSpPr>
          <p:cNvPr id="13" name="TextBox 12">
            <a:extLst>
              <a:ext uri="{FF2B5EF4-FFF2-40B4-BE49-F238E27FC236}">
                <a16:creationId xmlns:a16="http://schemas.microsoft.com/office/drawing/2014/main" id="{2884390C-C617-4C5F-9CD5-AC1F02AF4F69}"/>
              </a:ext>
            </a:extLst>
          </p:cNvPr>
          <p:cNvSpPr txBox="1"/>
          <p:nvPr/>
        </p:nvSpPr>
        <p:spPr>
          <a:xfrm>
            <a:off x="5226282" y="2644933"/>
            <a:ext cx="730969"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lumMod val="65000"/>
                  </a:schemeClr>
                </a:solidFill>
                <a:latin typeface="나눔스퀘어 Bold" panose="020B0600000101010101" pitchFamily="50" charset="-127"/>
                <a:ea typeface="나눔스퀘어 Bold" panose="020B0600000101010101" pitchFamily="50" charset="-127"/>
              </a:rPr>
              <a:t>내부 사용</a:t>
            </a:r>
          </a:p>
        </p:txBody>
      </p:sp>
      <p:sp>
        <p:nvSpPr>
          <p:cNvPr id="14" name="TextBox 13">
            <a:extLst>
              <a:ext uri="{FF2B5EF4-FFF2-40B4-BE49-F238E27FC236}">
                <a16:creationId xmlns:a16="http://schemas.microsoft.com/office/drawing/2014/main" id="{3B35A5C2-F92F-46D3-9D48-BB070F0FE436}"/>
              </a:ext>
            </a:extLst>
          </p:cNvPr>
          <p:cNvSpPr txBox="1"/>
          <p:nvPr/>
        </p:nvSpPr>
        <p:spPr>
          <a:xfrm>
            <a:off x="1806807" y="2640653"/>
            <a:ext cx="730969"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배포</a:t>
            </a:r>
          </a:p>
        </p:txBody>
      </p:sp>
      <p:sp>
        <p:nvSpPr>
          <p:cNvPr id="15" name="타원 14">
            <a:extLst>
              <a:ext uri="{FF2B5EF4-FFF2-40B4-BE49-F238E27FC236}">
                <a16:creationId xmlns:a16="http://schemas.microsoft.com/office/drawing/2014/main" id="{3F0360CA-124C-4C4C-A771-572355E1C23D}"/>
              </a:ext>
            </a:extLst>
          </p:cNvPr>
          <p:cNvSpPr/>
          <p:nvPr/>
        </p:nvSpPr>
        <p:spPr>
          <a:xfrm>
            <a:off x="5987629" y="4492507"/>
            <a:ext cx="1181093" cy="1181093"/>
          </a:xfrm>
          <a:prstGeom prst="ellipse">
            <a:avLst/>
          </a:prstGeom>
          <a:solidFill>
            <a:srgbClr val="6699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빌드툴</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1900740" y="1647622"/>
            <a:ext cx="839172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컴플라이언스의 대상이 되는 코드는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서버</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웹서비스 코드</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7" name="표 2">
            <a:extLst>
              <a:ext uri="{FF2B5EF4-FFF2-40B4-BE49-F238E27FC236}">
                <a16:creationId xmlns:a16="http://schemas.microsoft.com/office/drawing/2014/main" id="{1C60CAC3-8EA0-43CE-ADE9-48D65BC05671}"/>
              </a:ext>
            </a:extLst>
          </p:cNvPr>
          <p:cNvGraphicFramePr>
            <a:graphicFrameLocks noGrp="1"/>
          </p:cNvGraphicFramePr>
          <p:nvPr>
            <p:extLst>
              <p:ext uri="{D42A27DB-BD31-4B8C-83A1-F6EECF244321}">
                <p14:modId xmlns:p14="http://schemas.microsoft.com/office/powerpoint/2010/main" val="19318920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79717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821031" y="1104063"/>
            <a:ext cx="1057020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오픈소스란 저작권자</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개발자</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가 누구나 자유롭게 사용</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및 수정</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재배포할 수 있도록 공개한 소프트웨어입니다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6" name="TextBox 5">
            <a:extLst>
              <a:ext uri="{FF2B5EF4-FFF2-40B4-BE49-F238E27FC236}">
                <a16:creationId xmlns:a16="http://schemas.microsoft.com/office/drawing/2014/main" id="{FCD87820-830D-4ED2-A5A5-E953B1A53EB9}"/>
              </a:ext>
            </a:extLst>
          </p:cNvPr>
          <p:cNvSpPr txBox="1"/>
          <p:nvPr/>
        </p:nvSpPr>
        <p:spPr>
          <a:xfrm>
            <a:off x="1636523" y="1996739"/>
            <a:ext cx="8976496" cy="1310423"/>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소프트웨어 기술발전을 위해 누구나 개발하고 개량에 참여 가능하도록 한다는 사상에 바탕을 둠 </a:t>
            </a:r>
          </a:p>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Free &amp; Open Source Software</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에서의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Free &amp; Open</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은 무료가 아닌 소스코드의 자유로운 사용</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의미함</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저작권자는 저작권법에 의한 보호권리를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포기한 것이 아님</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소프트웨어는 저작권자만 해당 소프트웨어에 대한 독점 사용 권리를 갖고 있음</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3A8C8E3A-C5D0-48BD-AFA3-577923F70933}"/>
              </a:ext>
            </a:extLst>
          </p:cNvPr>
          <p:cNvGraphicFramePr>
            <a:graphicFrameLocks noGrp="1"/>
          </p:cNvGraphicFramePr>
          <p:nvPr>
            <p:extLst>
              <p:ext uri="{D42A27DB-BD31-4B8C-83A1-F6EECF244321}">
                <p14:modId xmlns:p14="http://schemas.microsoft.com/office/powerpoint/2010/main" val="136661308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1028" name="Picture 4" descr="Open-source software list - OneWeb TN">
            <a:extLst>
              <a:ext uri="{FF2B5EF4-FFF2-40B4-BE49-F238E27FC236}">
                <a16:creationId xmlns:a16="http://schemas.microsoft.com/office/drawing/2014/main" id="{AE0AF9FC-46A5-40EA-8E32-667FDB99F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332" y="3429000"/>
            <a:ext cx="8050404" cy="283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7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29"/>
            <a:ext cx="1651093" cy="324961"/>
          </a:xfrm>
          <a:prstGeom prst="rect">
            <a:avLst/>
          </a:prstGeom>
          <a:noFill/>
        </p:spPr>
        <p:txBody>
          <a:bodyPr wrap="none" lIns="0" tIns="0" rIns="0" bIns="0" rtlCol="0">
            <a:spAutoFit/>
          </a:bodyPr>
          <a:lstStyle/>
          <a:p>
            <a:pPr>
              <a:lnSpc>
                <a:spcPct val="110000"/>
              </a:lnSpc>
            </a:pP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2788810" y="1647618"/>
            <a:ext cx="661559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식별 도구로 소스코드를 스캔하여 오픈소스를 식별합니다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09A02CF9-6FD7-4F82-90B9-33D929879D19}"/>
              </a:ext>
            </a:extLst>
          </p:cNvPr>
          <p:cNvGraphicFramePr>
            <a:graphicFrameLocks noGrp="1"/>
          </p:cNvGraphicFramePr>
          <p:nvPr>
            <p:extLst>
              <p:ext uri="{D42A27DB-BD31-4B8C-83A1-F6EECF244321}">
                <p14:modId xmlns:p14="http://schemas.microsoft.com/office/powerpoint/2010/main" val="45434873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FACEBB4F-16CA-4513-89D4-0B757DDB8995}"/>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오픈소스 탐지 도구</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스크린샷을 삽입하세요</a:t>
            </a:r>
          </a:p>
        </p:txBody>
      </p:sp>
    </p:spTree>
    <p:extLst>
      <p:ext uri="{BB962C8B-B14F-4D97-AF65-F5344CB8AC3E}">
        <p14:creationId xmlns:p14="http://schemas.microsoft.com/office/powerpoint/2010/main" val="2895246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C69B3322-3509-4BC7-8CEE-45905B937BAE}"/>
              </a:ext>
            </a:extLst>
          </p:cNvPr>
          <p:cNvSpPr txBox="1"/>
          <p:nvPr/>
        </p:nvSpPr>
        <p:spPr>
          <a:xfrm>
            <a:off x="870839" y="1647616"/>
            <a:ext cx="10451579"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사용했을 경우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간 요구조건이 모순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되는 것은 없는지 확인하고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6" name="타원 5">
            <a:extLst>
              <a:ext uri="{FF2B5EF4-FFF2-40B4-BE49-F238E27FC236}">
                <a16:creationId xmlns:a16="http://schemas.microsoft.com/office/drawing/2014/main" id="{F4051F8E-0417-4194-8A6C-ADD74AC4C6AB}"/>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7" name="직사각형 6">
            <a:extLst>
              <a:ext uri="{FF2B5EF4-FFF2-40B4-BE49-F238E27FC236}">
                <a16:creationId xmlns:a16="http://schemas.microsoft.com/office/drawing/2014/main" id="{B0FCED25-C87D-4CB0-8E6E-4D334456C588}"/>
              </a:ext>
            </a:extLst>
          </p:cNvPr>
          <p:cNvSpPr/>
          <p:nvPr/>
        </p:nvSpPr>
        <p:spPr>
          <a:xfrm>
            <a:off x="2005743" y="2729269"/>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DB4CC52C-E53B-4A73-A2CA-4F6D5CC76CEA}"/>
              </a:ext>
            </a:extLst>
          </p:cNvPr>
          <p:cNvSpPr txBox="1"/>
          <p:nvPr/>
        </p:nvSpPr>
        <p:spPr>
          <a:xfrm>
            <a:off x="1741070" y="4650873"/>
            <a:ext cx="2295500" cy="869341"/>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선언된 부분만 공개하고</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CBB7707B-9FB7-424A-A504-8A7F532BBC42}"/>
              </a:ext>
            </a:extLst>
          </p:cNvPr>
          <p:cNvSpPr txBox="1"/>
          <p:nvPr/>
        </p:nvSpPr>
        <p:spPr>
          <a:xfrm>
            <a:off x="4755888" y="4650873"/>
            <a:ext cx="2680221" cy="869341"/>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결합되는 모든 소스를 공개해야 하고</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0" name="직사각형 9">
            <a:extLst>
              <a:ext uri="{FF2B5EF4-FFF2-40B4-BE49-F238E27FC236}">
                <a16:creationId xmlns:a16="http://schemas.microsoft.com/office/drawing/2014/main" id="{705B44FF-128A-4EAA-A028-172C60B52657}"/>
              </a:ext>
            </a:extLst>
          </p:cNvPr>
          <p:cNvSpPr/>
          <p:nvPr/>
        </p:nvSpPr>
        <p:spPr>
          <a:xfrm>
            <a:off x="8420101" y="2486814"/>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4FAFFB4E-4584-45A3-8ED8-937B7FAC3187}"/>
              </a:ext>
            </a:extLst>
          </p:cNvPr>
          <p:cNvSpPr/>
          <p:nvPr/>
        </p:nvSpPr>
        <p:spPr>
          <a:xfrm>
            <a:off x="9303178" y="3258520"/>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4FF7457A-DC2E-46D1-9771-204010E5DA05}"/>
              </a:ext>
            </a:extLst>
          </p:cNvPr>
          <p:cNvSpPr txBox="1"/>
          <p:nvPr/>
        </p:nvSpPr>
        <p:spPr>
          <a:xfrm>
            <a:off x="4117307" y="2631883"/>
            <a:ext cx="750205" cy="1740092"/>
          </a:xfrm>
          <a:prstGeom prst="rect">
            <a:avLst/>
          </a:prstGeom>
          <a:noFill/>
        </p:spPr>
        <p:txBody>
          <a:bodyPr wrap="none" lIns="0" tIns="0" rIns="0" bIns="0" rtlCol="0" anchor="t">
            <a:spAutoFit/>
          </a:bodyPr>
          <a:lstStyle/>
          <a:p>
            <a:pPr algn="ctr">
              <a:lnSpc>
                <a:spcPct val="120000"/>
              </a:lnSpc>
            </a:pPr>
            <a:r>
              <a:rPr lang="en-US" altLang="ko-KR" sz="100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80285829-D30B-45FE-A756-B02BBDC5473D}"/>
              </a:ext>
            </a:extLst>
          </p:cNvPr>
          <p:cNvSpPr txBox="1"/>
          <p:nvPr/>
        </p:nvSpPr>
        <p:spPr>
          <a:xfrm>
            <a:off x="7309264" y="2704307"/>
            <a:ext cx="775853" cy="1740092"/>
          </a:xfrm>
          <a:prstGeom prst="rect">
            <a:avLst/>
          </a:prstGeom>
          <a:noFill/>
        </p:spPr>
        <p:txBody>
          <a:bodyPr wrap="none" lIns="0" tIns="0" rIns="0" bIns="0" rtlCol="0" anchor="t">
            <a:spAutoFit/>
          </a:bodyPr>
          <a:lstStyle/>
          <a:p>
            <a:pPr algn="ctr">
              <a:lnSpc>
                <a:spcPct val="120000"/>
              </a:lnSpc>
            </a:pPr>
            <a:r>
              <a:rPr lang="en-US" altLang="ko-KR" sz="100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4" name="TextBox 13">
            <a:extLst>
              <a:ext uri="{FF2B5EF4-FFF2-40B4-BE49-F238E27FC236}">
                <a16:creationId xmlns:a16="http://schemas.microsoft.com/office/drawing/2014/main" id="{6378F270-D990-4421-87B4-D5B33FC48AF0}"/>
              </a:ext>
            </a:extLst>
          </p:cNvPr>
          <p:cNvSpPr txBox="1"/>
          <p:nvPr/>
        </p:nvSpPr>
        <p:spPr>
          <a:xfrm>
            <a:off x="9014860" y="5085543"/>
            <a:ext cx="1032334" cy="278410"/>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6" name="표 2">
            <a:extLst>
              <a:ext uri="{FF2B5EF4-FFF2-40B4-BE49-F238E27FC236}">
                <a16:creationId xmlns:a16="http://schemas.microsoft.com/office/drawing/2014/main" id="{E341D946-03B0-4A11-AA88-D83E9D9CC6AF}"/>
              </a:ext>
            </a:extLst>
          </p:cNvPr>
          <p:cNvGraphicFramePr>
            <a:graphicFrameLocks noGrp="1"/>
          </p:cNvGraphicFramePr>
          <p:nvPr>
            <p:extLst>
              <p:ext uri="{D42A27DB-BD31-4B8C-83A1-F6EECF244321}">
                <p14:modId xmlns:p14="http://schemas.microsoft.com/office/powerpoint/2010/main" val="245498771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97391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9B3322-3509-4BC7-8CEE-45905B937BAE}"/>
              </a:ext>
            </a:extLst>
          </p:cNvPr>
          <p:cNvSpPr txBox="1"/>
          <p:nvPr/>
        </p:nvSpPr>
        <p:spPr>
          <a:xfrm>
            <a:off x="3256908" y="1647616"/>
            <a:ext cx="5679440"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라이선스는 없는지 확인합니다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7" name="타원 6">
            <a:extLst>
              <a:ext uri="{FF2B5EF4-FFF2-40B4-BE49-F238E27FC236}">
                <a16:creationId xmlns:a16="http://schemas.microsoft.com/office/drawing/2014/main" id="{E2ECA54D-5D3B-4549-BCB0-AB5AC1CFA77C}"/>
              </a:ext>
            </a:extLst>
          </p:cNvPr>
          <p:cNvSpPr/>
          <p:nvPr/>
        </p:nvSpPr>
        <p:spPr>
          <a:xfrm>
            <a:off x="2340766" y="2729269"/>
            <a:ext cx="1766155" cy="17661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D4742327-7178-4146-A550-ACC63341709A}"/>
              </a:ext>
            </a:extLst>
          </p:cNvPr>
          <p:cNvSpPr/>
          <p:nvPr/>
        </p:nvSpPr>
        <p:spPr>
          <a:xfrm>
            <a:off x="8093461" y="2729269"/>
            <a:ext cx="1766155" cy="1766155"/>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20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0" name="표 2">
            <a:extLst>
              <a:ext uri="{FF2B5EF4-FFF2-40B4-BE49-F238E27FC236}">
                <a16:creationId xmlns:a16="http://schemas.microsoft.com/office/drawing/2014/main" id="{45F04F87-4530-4649-B7A5-460C865B6611}"/>
              </a:ext>
            </a:extLst>
          </p:cNvPr>
          <p:cNvGraphicFramePr>
            <a:graphicFrameLocks noGrp="1"/>
          </p:cNvGraphicFramePr>
          <p:nvPr>
            <p:extLst>
              <p:ext uri="{D42A27DB-BD31-4B8C-83A1-F6EECF244321}">
                <p14:modId xmlns:p14="http://schemas.microsoft.com/office/powerpoint/2010/main" val="336122204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9" name="타원 8">
            <a:extLst>
              <a:ext uri="{FF2B5EF4-FFF2-40B4-BE49-F238E27FC236}">
                <a16:creationId xmlns:a16="http://schemas.microsoft.com/office/drawing/2014/main" id="{CC9FBD17-7A38-42BF-8759-50411D0DFFD1}"/>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1D6D2111-1F0A-4C12-9A85-8948268D0BF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439400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0AE552A8-4811-4FC6-A520-ECA6C248599E}"/>
              </a:ext>
            </a:extLst>
          </p:cNvPr>
          <p:cNvSpPr txBox="1"/>
          <p:nvPr/>
        </p:nvSpPr>
        <p:spPr>
          <a:xfrm>
            <a:off x="2320762" y="1647616"/>
            <a:ext cx="7551746"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오픈소스는 제거하거나 다른 오픈소스로 대체하고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필요 시 상용 라이선스를 구매하기도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8" name="TextBox 7">
            <a:extLst>
              <a:ext uri="{FF2B5EF4-FFF2-40B4-BE49-F238E27FC236}">
                <a16:creationId xmlns:a16="http://schemas.microsoft.com/office/drawing/2014/main" id="{E5AA0A0C-2CFE-40AE-B4AD-061CFB2E003D}"/>
              </a:ext>
            </a:extLst>
          </p:cNvPr>
          <p:cNvSpPr txBox="1"/>
          <p:nvPr/>
        </p:nvSpPr>
        <p:spPr>
          <a:xfrm>
            <a:off x="5544023" y="3021777"/>
            <a:ext cx="3808735"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코드 공개 준비</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다른 오픈소스로 대체 또는 상용 라이선스 구매</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B95F0B6-69E0-46E5-92BC-87089F3BC533}"/>
              </a:ext>
            </a:extLst>
          </p:cNvPr>
          <p:cNvSpPr txBox="1"/>
          <p:nvPr/>
        </p:nvSpPr>
        <p:spPr>
          <a:xfrm>
            <a:off x="5544023" y="4192793"/>
            <a:ext cx="2792431"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코드 공개 준비</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Dynamic Linking </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방식으로 변경</a:t>
            </a:r>
          </a:p>
        </p:txBody>
      </p:sp>
      <p:sp>
        <p:nvSpPr>
          <p:cNvPr id="10" name="TextBox 9">
            <a:extLst>
              <a:ext uri="{FF2B5EF4-FFF2-40B4-BE49-F238E27FC236}">
                <a16:creationId xmlns:a16="http://schemas.microsoft.com/office/drawing/2014/main" id="{E84196C7-5E87-45B5-B336-B536748DF895}"/>
              </a:ext>
            </a:extLst>
          </p:cNvPr>
          <p:cNvSpPr txBox="1"/>
          <p:nvPr/>
        </p:nvSpPr>
        <p:spPr>
          <a:xfrm>
            <a:off x="5544023" y="5363809"/>
            <a:ext cx="1923604"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상용 폰트 구매</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폰트로 대체</a:t>
            </a:r>
          </a:p>
        </p:txBody>
      </p:sp>
      <p:sp>
        <p:nvSpPr>
          <p:cNvPr id="13" name="타원 12">
            <a:extLst>
              <a:ext uri="{FF2B5EF4-FFF2-40B4-BE49-F238E27FC236}">
                <a16:creationId xmlns:a16="http://schemas.microsoft.com/office/drawing/2014/main" id="{7378CA48-F99E-4202-89CE-7E58E542220E}"/>
              </a:ext>
            </a:extLst>
          </p:cNvPr>
          <p:cNvSpPr/>
          <p:nvPr/>
        </p:nvSpPr>
        <p:spPr>
          <a:xfrm>
            <a:off x="3041556" y="2803371"/>
            <a:ext cx="1010689" cy="10106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FD71ADF1-1727-4187-A423-C1219A424522}"/>
              </a:ext>
            </a:extLst>
          </p:cNvPr>
          <p:cNvSpPr/>
          <p:nvPr/>
        </p:nvSpPr>
        <p:spPr>
          <a:xfrm>
            <a:off x="4149761" y="2804471"/>
            <a:ext cx="1009589" cy="1009589"/>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5" name="타원 14">
            <a:extLst>
              <a:ext uri="{FF2B5EF4-FFF2-40B4-BE49-F238E27FC236}">
                <a16:creationId xmlns:a16="http://schemas.microsoft.com/office/drawing/2014/main" id="{AC908752-00E1-4E9E-A2FE-F38A5B890D83}"/>
              </a:ext>
            </a:extLst>
          </p:cNvPr>
          <p:cNvSpPr/>
          <p:nvPr/>
        </p:nvSpPr>
        <p:spPr>
          <a:xfrm>
            <a:off x="3644416" y="3974387"/>
            <a:ext cx="1010689" cy="1010689"/>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ED428A80-197A-4E00-ABC4-4DA0FBC80BDA}"/>
              </a:ext>
            </a:extLst>
          </p:cNvPr>
          <p:cNvSpPr/>
          <p:nvPr/>
        </p:nvSpPr>
        <p:spPr>
          <a:xfrm>
            <a:off x="3643866" y="5145403"/>
            <a:ext cx="1010689" cy="1010689"/>
          </a:xfrm>
          <a:prstGeom prst="ellipse">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상용</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폰트</a:t>
            </a:r>
          </a:p>
        </p:txBody>
      </p:sp>
      <p:graphicFrame>
        <p:nvGraphicFramePr>
          <p:cNvPr id="12" name="표 2">
            <a:extLst>
              <a:ext uri="{FF2B5EF4-FFF2-40B4-BE49-F238E27FC236}">
                <a16:creationId xmlns:a16="http://schemas.microsoft.com/office/drawing/2014/main" id="{768D335C-68AA-4AF9-B7ED-FFC7245DBCAF}"/>
              </a:ext>
            </a:extLst>
          </p:cNvPr>
          <p:cNvGraphicFramePr>
            <a:graphicFrameLocks noGrp="1"/>
          </p:cNvGraphicFramePr>
          <p:nvPr>
            <p:extLst>
              <p:ext uri="{D42A27DB-BD31-4B8C-83A1-F6EECF244321}">
                <p14:modId xmlns:p14="http://schemas.microsoft.com/office/powerpoint/2010/main" val="94323236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824807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8"/>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1B9C8314-DA1C-428B-BF9E-088F8C828F5A}"/>
              </a:ext>
            </a:extLst>
          </p:cNvPr>
          <p:cNvSpPr txBox="1"/>
          <p:nvPr/>
        </p:nvSpPr>
        <p:spPr>
          <a:xfrm>
            <a:off x="2016174" y="1647617"/>
            <a:ext cx="8160888"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이슈가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clear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되면 오픈소스 사용목록을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BOM(Bills of Material)</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등록합니다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p:txBody>
      </p:sp>
      <p:sp>
        <p:nvSpPr>
          <p:cNvPr id="5" name="모서리가 둥근 직사각형 17">
            <a:extLst>
              <a:ext uri="{FF2B5EF4-FFF2-40B4-BE49-F238E27FC236}">
                <a16:creationId xmlns:a16="http://schemas.microsoft.com/office/drawing/2014/main" id="{FDABD873-5755-44F5-B4A3-16AB20781F8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BOM</a:t>
            </a:r>
            <a:r>
              <a:rPr lang="ko-KR" altLang="en-US" sz="1600" b="1" spc="-100" dirty="0">
                <a:solidFill>
                  <a:srgbClr val="00B050"/>
                </a:solidFill>
                <a:latin typeface="나눔스퀘어 Bold" panose="020B0600000101010101" pitchFamily="50" charset="-127"/>
                <a:ea typeface="나눔스퀘어 Bold" panose="020B0600000101010101" pitchFamily="50" charset="-127"/>
              </a:rPr>
              <a:t> 관리 도구</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스크린샷을 삽입하세요</a:t>
            </a:r>
          </a:p>
        </p:txBody>
      </p:sp>
      <p:graphicFrame>
        <p:nvGraphicFramePr>
          <p:cNvPr id="3" name="표 2">
            <a:extLst>
              <a:ext uri="{FF2B5EF4-FFF2-40B4-BE49-F238E27FC236}">
                <a16:creationId xmlns:a16="http://schemas.microsoft.com/office/drawing/2014/main" id="{B024CE4D-9DDF-41BB-94D5-CB18FEB397C2}"/>
              </a:ext>
            </a:extLst>
          </p:cNvPr>
          <p:cNvGraphicFramePr>
            <a:graphicFrameLocks noGrp="1"/>
          </p:cNvGraphicFramePr>
          <p:nvPr>
            <p:extLst>
              <p:ext uri="{D42A27DB-BD31-4B8C-83A1-F6EECF244321}">
                <p14:modId xmlns:p14="http://schemas.microsoft.com/office/powerpoint/2010/main" val="8099401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73190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20585F-87C0-4F7D-991B-74D8F2923991}"/>
              </a:ext>
            </a:extLst>
          </p:cNvPr>
          <p:cNvSpPr/>
          <p:nvPr/>
        </p:nvSpPr>
        <p:spPr>
          <a:xfrm>
            <a:off x="4445311" y="2368855"/>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dirty="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A</a:t>
            </a:r>
          </a:p>
        </p:txBody>
      </p:sp>
      <p:sp>
        <p:nvSpPr>
          <p:cNvPr id="3" name="직사각형 2">
            <a:extLst>
              <a:ext uri="{FF2B5EF4-FFF2-40B4-BE49-F238E27FC236}">
                <a16:creationId xmlns:a16="http://schemas.microsoft.com/office/drawing/2014/main" id="{F6FF8065-97AB-4614-BF22-9272B2D24C4A}"/>
              </a:ext>
            </a:extLst>
          </p:cNvPr>
          <p:cNvSpPr/>
          <p:nvPr/>
        </p:nvSpPr>
        <p:spPr>
          <a:xfrm>
            <a:off x="5880953" y="3655731"/>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dirty="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B</a:t>
            </a:r>
          </a:p>
        </p:txBody>
      </p:sp>
      <p:sp>
        <p:nvSpPr>
          <p:cNvPr id="4" name="화살표: 위쪽 3">
            <a:extLst>
              <a:ext uri="{FF2B5EF4-FFF2-40B4-BE49-F238E27FC236}">
                <a16:creationId xmlns:a16="http://schemas.microsoft.com/office/drawing/2014/main" id="{786867CD-9CAA-496C-BBF7-834A9CF3E995}"/>
              </a:ext>
            </a:extLst>
          </p:cNvPr>
          <p:cNvSpPr/>
          <p:nvPr/>
        </p:nvSpPr>
        <p:spPr>
          <a:xfrm rot="9141613">
            <a:off x="5725424" y="2171608"/>
            <a:ext cx="1475509" cy="2042268"/>
          </a:xfrm>
          <a:prstGeom prst="upArrow">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BAB4A47D-510F-477A-99D4-A41A45C5E635}"/>
              </a:ext>
            </a:extLst>
          </p:cNvPr>
          <p:cNvSpPr txBox="1"/>
          <p:nvPr/>
        </p:nvSpPr>
        <p:spPr>
          <a:xfrm>
            <a:off x="339160" y="1108328"/>
            <a:ext cx="93615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⑥</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재검증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A7AC3BDD-3E47-4E7B-AF96-2F6E6DB1A71E}"/>
              </a:ext>
            </a:extLst>
          </p:cNvPr>
          <p:cNvSpPr txBox="1"/>
          <p:nvPr/>
        </p:nvSpPr>
        <p:spPr>
          <a:xfrm>
            <a:off x="1878315" y="1647617"/>
            <a:ext cx="8436605"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프로젝트 구성이나 라이브러리 의존도가 변경되는 경우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재검증이 필요합니다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6" name="표 2">
            <a:extLst>
              <a:ext uri="{FF2B5EF4-FFF2-40B4-BE49-F238E27FC236}">
                <a16:creationId xmlns:a16="http://schemas.microsoft.com/office/drawing/2014/main" id="{84555DC0-07DD-4C7D-A979-5C72EC7CC959}"/>
              </a:ext>
            </a:extLst>
          </p:cNvPr>
          <p:cNvGraphicFramePr>
            <a:graphicFrameLocks noGrp="1"/>
          </p:cNvGraphicFramePr>
          <p:nvPr>
            <p:extLst>
              <p:ext uri="{D42A27DB-BD31-4B8C-83A1-F6EECF244321}">
                <p14:modId xmlns:p14="http://schemas.microsoft.com/office/powerpoint/2010/main" val="8099401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023956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B13730A3-E8A5-4B78-91F2-D203BF3B9817}"/>
              </a:ext>
            </a:extLst>
          </p:cNvPr>
          <p:cNvCxnSpPr>
            <a:cxnSpLocks/>
          </p:cNvCxnSpPr>
          <p:nvPr/>
        </p:nvCxnSpPr>
        <p:spPr>
          <a:xfrm>
            <a:off x="471293" y="2327250"/>
            <a:ext cx="1753721"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E575E9-0D9A-4F6B-9081-CA60CB0481CE}"/>
              </a:ext>
            </a:extLst>
          </p:cNvPr>
          <p:cNvSpPr txBox="1"/>
          <p:nvPr/>
        </p:nvSpPr>
        <p:spPr>
          <a:xfrm>
            <a:off x="1107702" y="1997415"/>
            <a:ext cx="480901" cy="243593"/>
          </a:xfrm>
          <a:prstGeom prst="rect">
            <a:avLst/>
          </a:prstGeom>
          <a:noFill/>
        </p:spPr>
        <p:txBody>
          <a:bodyPr wrap="none" lIns="0" tIns="0" rIns="0" bIns="0" rtlCol="0" anchor="ctr">
            <a:spAutoFit/>
          </a:bodyPr>
          <a:lstStyle/>
          <a:p>
            <a:pPr algn="ctr">
              <a:lnSpc>
                <a:spcPct val="120000"/>
              </a:lnSpc>
            </a:pP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부서 </a:t>
            </a: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E5206F5-86B5-4446-9792-8DB5ECA2D2C5}"/>
              </a:ext>
            </a:extLst>
          </p:cNvPr>
          <p:cNvCxnSpPr>
            <a:cxnSpLocks/>
          </p:cNvCxnSpPr>
          <p:nvPr/>
        </p:nvCxnSpPr>
        <p:spPr>
          <a:xfrm>
            <a:off x="2461846" y="2327250"/>
            <a:ext cx="9271830"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D3C782-8F23-4B77-AA18-DC16BD1EB0F6}"/>
              </a:ext>
            </a:extLst>
          </p:cNvPr>
          <p:cNvSpPr txBox="1"/>
          <p:nvPr/>
        </p:nvSpPr>
        <p:spPr>
          <a:xfrm>
            <a:off x="6295149" y="1997415"/>
            <a:ext cx="1814599" cy="243593"/>
          </a:xfrm>
          <a:prstGeom prst="rect">
            <a:avLst/>
          </a:prstGeom>
          <a:noFill/>
        </p:spPr>
        <p:txBody>
          <a:bodyPr wrap="none" lIns="0" tIns="0" rIns="0" bIns="0" rtlCol="0" anchor="ctr">
            <a:spAutoFit/>
          </a:bodyPr>
          <a:lstStyle/>
          <a:p>
            <a:pPr algn="ctr">
              <a:lnSpc>
                <a:spcPct val="120000"/>
              </a:lnSpc>
            </a:pP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고지문 작성 및 게시 절차 </a:t>
            </a: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직사각형 8">
            <a:extLst>
              <a:ext uri="{FF2B5EF4-FFF2-40B4-BE49-F238E27FC236}">
                <a16:creationId xmlns:a16="http://schemas.microsoft.com/office/drawing/2014/main" id="{46C1584A-E927-469A-AC6F-761C4D196B5F}"/>
              </a:ext>
            </a:extLst>
          </p:cNvPr>
          <p:cNvSpPr/>
          <p:nvPr/>
        </p:nvSpPr>
        <p:spPr>
          <a:xfrm>
            <a:off x="471295" y="2432878"/>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오픈소스 담당부서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0" name="직사각형 9">
            <a:extLst>
              <a:ext uri="{FF2B5EF4-FFF2-40B4-BE49-F238E27FC236}">
                <a16:creationId xmlns:a16="http://schemas.microsoft.com/office/drawing/2014/main" id="{733339B0-AEB0-4274-9C94-8313C6EA3AD0}"/>
              </a:ext>
            </a:extLst>
          </p:cNvPr>
          <p:cNvSpPr/>
          <p:nvPr/>
        </p:nvSpPr>
        <p:spPr>
          <a:xfrm>
            <a:off x="471295" y="3428879"/>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법무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1" name="직사각형 10">
            <a:extLst>
              <a:ext uri="{FF2B5EF4-FFF2-40B4-BE49-F238E27FC236}">
                <a16:creationId xmlns:a16="http://schemas.microsoft.com/office/drawing/2014/main" id="{6EDEC66F-5D8E-49FE-BAEF-3DED0B3BE2E0}"/>
              </a:ext>
            </a:extLst>
          </p:cNvPr>
          <p:cNvSpPr/>
          <p:nvPr/>
        </p:nvSpPr>
        <p:spPr>
          <a:xfrm>
            <a:off x="471294" y="5420882"/>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개발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2" name="직사각형 11">
            <a:extLst>
              <a:ext uri="{FF2B5EF4-FFF2-40B4-BE49-F238E27FC236}">
                <a16:creationId xmlns:a16="http://schemas.microsoft.com/office/drawing/2014/main" id="{560CDE57-0190-46FC-9A9D-7131F6C8D008}"/>
              </a:ext>
            </a:extLst>
          </p:cNvPr>
          <p:cNvSpPr/>
          <p:nvPr/>
        </p:nvSpPr>
        <p:spPr>
          <a:xfrm>
            <a:off x="471293" y="4424881"/>
            <a:ext cx="1753721"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플랫폼 담당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3" name="모서리가 둥근 직사각형 43">
            <a:extLst>
              <a:ext uri="{FF2B5EF4-FFF2-40B4-BE49-F238E27FC236}">
                <a16:creationId xmlns:a16="http://schemas.microsoft.com/office/drawing/2014/main" id="{F0BBEA6D-4173-4D60-8E89-98CBD802D034}"/>
              </a:ext>
            </a:extLst>
          </p:cNvPr>
          <p:cNvSpPr/>
          <p:nvPr/>
        </p:nvSpPr>
        <p:spPr>
          <a:xfrm>
            <a:off x="2461846" y="2432890"/>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초안 작성</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8" name="모서리가 둥근 직사각형 95">
            <a:extLst>
              <a:ext uri="{FF2B5EF4-FFF2-40B4-BE49-F238E27FC236}">
                <a16:creationId xmlns:a16="http://schemas.microsoft.com/office/drawing/2014/main" id="{4F502304-8C29-463F-AE05-5B2BAFFE174C}"/>
              </a:ext>
            </a:extLst>
          </p:cNvPr>
          <p:cNvSpPr/>
          <p:nvPr/>
        </p:nvSpPr>
        <p:spPr>
          <a:xfrm>
            <a:off x="4011959" y="3428871"/>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검토 및 확정</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3" name="모서리가 둥근 직사각형 95">
            <a:extLst>
              <a:ext uri="{FF2B5EF4-FFF2-40B4-BE49-F238E27FC236}">
                <a16:creationId xmlns:a16="http://schemas.microsoft.com/office/drawing/2014/main" id="{4026E288-2FF7-42BF-B590-E9AEAC12EE4F}"/>
              </a:ext>
            </a:extLst>
          </p:cNvPr>
          <p:cNvSpPr/>
          <p:nvPr/>
        </p:nvSpPr>
        <p:spPr>
          <a:xfrm>
            <a:off x="5552670" y="4424881"/>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웹 고지문 작성</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4" name="모서리가 둥근 직사각형 95">
            <a:extLst>
              <a:ext uri="{FF2B5EF4-FFF2-40B4-BE49-F238E27FC236}">
                <a16:creationId xmlns:a16="http://schemas.microsoft.com/office/drawing/2014/main" id="{599EBC71-625D-4B31-900B-FB038DBF274A}"/>
              </a:ext>
            </a:extLst>
          </p:cNvPr>
          <p:cNvSpPr/>
          <p:nvPr/>
        </p:nvSpPr>
        <p:spPr>
          <a:xfrm>
            <a:off x="7082686" y="2432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최종 확인</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5" name="모서리가 둥근 직사각형 95">
            <a:extLst>
              <a:ext uri="{FF2B5EF4-FFF2-40B4-BE49-F238E27FC236}">
                <a16:creationId xmlns:a16="http://schemas.microsoft.com/office/drawing/2014/main" id="{55C7806B-BCEE-4081-8625-2F69241B1A74}"/>
              </a:ext>
            </a:extLst>
          </p:cNvPr>
          <p:cNvSpPr/>
          <p:nvPr/>
        </p:nvSpPr>
        <p:spPr>
          <a:xfrm>
            <a:off x="8662304" y="5420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r>
              <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rPr>
              <a:t>URL </a:t>
            </a: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반영</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6" name="모서리가 둥근 직사각형 95">
            <a:extLst>
              <a:ext uri="{FF2B5EF4-FFF2-40B4-BE49-F238E27FC236}">
                <a16:creationId xmlns:a16="http://schemas.microsoft.com/office/drawing/2014/main" id="{DF881617-57B5-481E-8C72-FF9D5A837C46}"/>
              </a:ext>
            </a:extLst>
          </p:cNvPr>
          <p:cNvSpPr/>
          <p:nvPr/>
        </p:nvSpPr>
        <p:spPr>
          <a:xfrm>
            <a:off x="10203008" y="2432881"/>
            <a:ext cx="1530668" cy="1521625"/>
          </a:xfrm>
          <a:prstGeom prst="roundRect">
            <a:avLst>
              <a:gd name="adj" fmla="val 8742"/>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반영 확인</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cxnSp>
        <p:nvCxnSpPr>
          <p:cNvPr id="17" name="연결선: 꺾임 16">
            <a:extLst>
              <a:ext uri="{FF2B5EF4-FFF2-40B4-BE49-F238E27FC236}">
                <a16:creationId xmlns:a16="http://schemas.microsoft.com/office/drawing/2014/main" id="{19ACFA05-448A-4543-AFD3-2B3B2116813F}"/>
              </a:ext>
            </a:extLst>
          </p:cNvPr>
          <p:cNvCxnSpPr>
            <a:cxnSpLocks/>
            <a:stCxn id="3" idx="2"/>
            <a:endCxn id="8" idx="1"/>
          </p:cNvCxnSpPr>
          <p:nvPr/>
        </p:nvCxnSpPr>
        <p:spPr>
          <a:xfrm rot="16200000" flipH="1">
            <a:off x="3277523" y="3004883"/>
            <a:ext cx="685533" cy="783339"/>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DB9942B5-4F3D-45AD-A50E-B2F858C73D14}"/>
              </a:ext>
            </a:extLst>
          </p:cNvPr>
          <p:cNvCxnSpPr>
            <a:cxnSpLocks/>
            <a:stCxn id="8" idx="2"/>
            <a:endCxn id="13" idx="1"/>
          </p:cNvCxnSpPr>
          <p:nvPr/>
        </p:nvCxnSpPr>
        <p:spPr>
          <a:xfrm rot="16200000" flipH="1">
            <a:off x="4822921" y="4005579"/>
            <a:ext cx="685560" cy="773937"/>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11DBB1F6-879D-4626-989D-41394F2F152C}"/>
              </a:ext>
            </a:extLst>
          </p:cNvPr>
          <p:cNvCxnSpPr>
            <a:cxnSpLocks/>
            <a:stCxn id="13" idx="0"/>
            <a:endCxn id="14" idx="1"/>
          </p:cNvCxnSpPr>
          <p:nvPr/>
        </p:nvCxnSpPr>
        <p:spPr>
          <a:xfrm rot="5400000" flipH="1" flipV="1">
            <a:off x="5860289" y="3202484"/>
            <a:ext cx="1681552" cy="763242"/>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AA7742B2-8979-4C24-82D2-3CCB3EFF4F56}"/>
              </a:ext>
            </a:extLst>
          </p:cNvPr>
          <p:cNvCxnSpPr>
            <a:cxnSpLocks/>
            <a:stCxn id="14" idx="3"/>
            <a:endCxn id="15" idx="0"/>
          </p:cNvCxnSpPr>
          <p:nvPr/>
        </p:nvCxnSpPr>
        <p:spPr>
          <a:xfrm>
            <a:off x="8616233" y="2743329"/>
            <a:ext cx="812845" cy="267755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72FBFFBB-DDD4-4773-88E6-9DE8EE87085A}"/>
              </a:ext>
            </a:extLst>
          </p:cNvPr>
          <p:cNvCxnSpPr>
            <a:cxnSpLocks/>
            <a:stCxn id="15" idx="3"/>
            <a:endCxn id="16" idx="2"/>
          </p:cNvCxnSpPr>
          <p:nvPr/>
        </p:nvCxnSpPr>
        <p:spPr>
          <a:xfrm flipV="1">
            <a:off x="10195851" y="3954506"/>
            <a:ext cx="772491" cy="177682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850B521-7E96-4351-9F28-20A06BAF95DB}"/>
              </a:ext>
            </a:extLst>
          </p:cNvPr>
          <p:cNvSpPr/>
          <p:nvPr/>
        </p:nvSpPr>
        <p:spPr>
          <a:xfrm>
            <a:off x="4026017" y="2448418"/>
            <a:ext cx="1936749" cy="954107"/>
          </a:xfrm>
          <a:prstGeom prst="rect">
            <a:avLst/>
          </a:prstGeom>
        </p:spPr>
        <p:txBody>
          <a:bodyPr wrap="none">
            <a:spAutoFit/>
          </a:bodyPr>
          <a:lstStyle/>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오픈소스명</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라이선스명</a:t>
            </a:r>
            <a:r>
              <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저작권자명</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 원본 위치</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 사본</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25" name="표 2">
            <a:extLst>
              <a:ext uri="{FF2B5EF4-FFF2-40B4-BE49-F238E27FC236}">
                <a16:creationId xmlns:a16="http://schemas.microsoft.com/office/drawing/2014/main" id="{21310A5D-42D7-4482-9CBF-D2A7ACA99D6C}"/>
              </a:ext>
            </a:extLst>
          </p:cNvPr>
          <p:cNvGraphicFramePr>
            <a:graphicFrameLocks noGrp="1"/>
          </p:cNvGraphicFramePr>
          <p:nvPr>
            <p:extLst>
              <p:ext uri="{D42A27DB-BD31-4B8C-83A1-F6EECF244321}">
                <p14:modId xmlns:p14="http://schemas.microsoft.com/office/powerpoint/2010/main" val="54188913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9667016B-A274-4FAF-BDF1-2C7865C3F741}"/>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278600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F470828A-7F69-41F7-A9D1-71C05518DF33}"/>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고지문 작성 및</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게시 절차를 삽입하세요</a:t>
            </a:r>
          </a:p>
        </p:txBody>
      </p:sp>
      <p:graphicFrame>
        <p:nvGraphicFramePr>
          <p:cNvPr id="4" name="표 2">
            <a:extLst>
              <a:ext uri="{FF2B5EF4-FFF2-40B4-BE49-F238E27FC236}">
                <a16:creationId xmlns:a16="http://schemas.microsoft.com/office/drawing/2014/main" id="{A976609D-0077-4F7F-AF2E-472670EDCA19}"/>
              </a:ext>
            </a:extLst>
          </p:cNvPr>
          <p:cNvGraphicFramePr>
            <a:graphicFrameLocks noGrp="1"/>
          </p:cNvGraphicFramePr>
          <p:nvPr>
            <p:extLst>
              <p:ext uri="{D42A27DB-BD31-4B8C-83A1-F6EECF244321}">
                <p14:modId xmlns:p14="http://schemas.microsoft.com/office/powerpoint/2010/main" val="399575044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350423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827DB53-7594-4B45-9951-1340D2CF5F00}"/>
              </a:ext>
            </a:extLst>
          </p:cNvPr>
          <p:cNvSpPr txBox="1"/>
          <p:nvPr/>
        </p:nvSpPr>
        <p:spPr>
          <a:xfrm>
            <a:off x="339160" y="1108327"/>
            <a:ext cx="1651093"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고지문의 구성</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직사각형 16">
            <a:extLst>
              <a:ext uri="{FF2B5EF4-FFF2-40B4-BE49-F238E27FC236}">
                <a16:creationId xmlns:a16="http://schemas.microsoft.com/office/drawing/2014/main" id="{5E33F701-E172-4041-B669-E8DE3DA52CAB}"/>
              </a:ext>
            </a:extLst>
          </p:cNvPr>
          <p:cNvSpPr/>
          <p:nvPr/>
        </p:nvSpPr>
        <p:spPr>
          <a:xfrm>
            <a:off x="3602883" y="1658497"/>
            <a:ext cx="7321900" cy="46418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Any questions about our licensed work can be sent to </a:t>
            </a:r>
            <a:r>
              <a:rPr lang="en-US" altLang="ko-KR" sz="1000" dirty="0">
                <a:solidFill>
                  <a:schemeClr val="tx1"/>
                </a:solidFill>
                <a:latin typeface="나눔스퀘어 Bold" panose="020B0600000101010101" pitchFamily="50" charset="-127"/>
                <a:ea typeface="나눔스퀘어 Bold" panose="020B0600000101010101" pitchFamily="50" charset="-127"/>
                <a:hlinkClick r:id="rId2"/>
              </a:rPr>
              <a:t>opensource@ncsoft.com</a:t>
            </a:r>
            <a:r>
              <a:rPr lang="en-US" altLang="ko-KR" sz="1000" dirty="0">
                <a:solidFill>
                  <a:schemeClr val="tx1"/>
                </a:solidFill>
                <a:latin typeface="나눔스퀘어 Bold" panose="020B0600000101010101" pitchFamily="50" charset="-127"/>
                <a:ea typeface="나눔스퀘어 Bold" panose="020B0600000101010101" pitchFamily="50" charset="-127"/>
              </a:rPr>
              <a:t>.</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b="1" dirty="0">
                <a:solidFill>
                  <a:schemeClr val="tx1"/>
                </a:solidFill>
                <a:latin typeface="나눔스퀘어 Bold" panose="020B0600000101010101" pitchFamily="50" charset="-127"/>
                <a:ea typeface="나눔스퀘어 Bold" panose="020B0600000101010101" pitchFamily="50" charset="-127"/>
              </a:rPr>
              <a:t>gson</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3"/>
              </a:rPr>
              <a:t>https://github.com/google/gson</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dirty="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b="1" dirty="0">
                <a:solidFill>
                  <a:schemeClr val="tx1"/>
                </a:solidFill>
                <a:latin typeface="나눔스퀘어 Bold" panose="020B0600000101010101" pitchFamily="50" charset="-127"/>
                <a:ea typeface="나눔스퀘어 Bold" panose="020B0600000101010101" pitchFamily="50" charset="-127"/>
              </a:rPr>
              <a:t>hammerjs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4"/>
              </a:rPr>
              <a:t>https://github.com/hammerjs/hammer.js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dirty="0">
                <a:solidFill>
                  <a:schemeClr val="tx1"/>
                </a:solidFill>
                <a:latin typeface="나눔스퀘어 Bold" panose="020B0600000101010101" pitchFamily="50" charset="-127"/>
                <a:ea typeface="나눔스퀘어 Bold" panose="020B0600000101010101" pitchFamily="50" charset="-127"/>
              </a:rPr>
              <a:t>MIT License</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Libvorbis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5"/>
              </a:rPr>
              <a:t>https://github.com/xiph/vorbis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2002-2018 Xiph.org Foundation</a:t>
            </a:r>
          </a:p>
          <a:p>
            <a:r>
              <a:rPr lang="en-US" altLang="ko-KR" sz="1000" dirty="0">
                <a:solidFill>
                  <a:schemeClr val="tx1"/>
                </a:solidFill>
                <a:latin typeface="나눔스퀘어 Bold" panose="020B0600000101010101" pitchFamily="50" charset="-127"/>
                <a:ea typeface="나눔스퀘어 Bold" panose="020B0600000101010101" pitchFamily="50" charset="-127"/>
              </a:rPr>
              <a:t>BSD 3-clause "New" or "Revised" License </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Libvpx</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6"/>
              </a:rPr>
              <a:t>https://github.com/webmproject/libvpx</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2010, The WebM Project authors.</a:t>
            </a:r>
          </a:p>
          <a:p>
            <a:r>
              <a:rPr lang="en-US" altLang="ko-KR" sz="1000" dirty="0">
                <a:solidFill>
                  <a:schemeClr val="tx1"/>
                </a:solidFill>
                <a:latin typeface="나눔스퀘어 Bold" panose="020B0600000101010101" pitchFamily="50" charset="-127"/>
                <a:ea typeface="나눔스퀘어 Bold" panose="020B0600000101010101" pitchFamily="50" charset="-127"/>
              </a:rPr>
              <a:t>BSD 3-clause "New" or "Revised" License </a:t>
            </a:r>
          </a:p>
        </p:txBody>
      </p:sp>
      <p:sp>
        <p:nvSpPr>
          <p:cNvPr id="18" name="TextBox 17">
            <a:extLst>
              <a:ext uri="{FF2B5EF4-FFF2-40B4-BE49-F238E27FC236}">
                <a16:creationId xmlns:a16="http://schemas.microsoft.com/office/drawing/2014/main" id="{F9CE2870-749A-442D-8502-FD30E0BFDE33}"/>
              </a:ext>
            </a:extLst>
          </p:cNvPr>
          <p:cNvSpPr txBox="1"/>
          <p:nvPr/>
        </p:nvSpPr>
        <p:spPr>
          <a:xfrm>
            <a:off x="1196357" y="2466832"/>
            <a:ext cx="1942840" cy="278410"/>
          </a:xfrm>
          <a:prstGeom prst="rect">
            <a:avLst/>
          </a:prstGeom>
          <a:noFill/>
        </p:spPr>
        <p:txBody>
          <a:bodyPr wrap="none" lIns="0" tIns="0" rIns="0" bIns="0" rtlCol="0" anchor="ctr">
            <a:spAutoFit/>
          </a:bodyPr>
          <a:lstStyle/>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사용함</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명시</a:t>
            </a:r>
          </a:p>
        </p:txBody>
      </p:sp>
      <p:sp>
        <p:nvSpPr>
          <p:cNvPr id="19" name="TextBox 18">
            <a:extLst>
              <a:ext uri="{FF2B5EF4-FFF2-40B4-BE49-F238E27FC236}">
                <a16:creationId xmlns:a16="http://schemas.microsoft.com/office/drawing/2014/main" id="{08E06EDB-0DED-499F-94E9-0C093457E9AB}"/>
              </a:ext>
            </a:extLst>
          </p:cNvPr>
          <p:cNvSpPr txBox="1"/>
          <p:nvPr/>
        </p:nvSpPr>
        <p:spPr>
          <a:xfrm>
            <a:off x="1542606" y="3176200"/>
            <a:ext cx="1596591" cy="278410"/>
          </a:xfrm>
          <a:prstGeom prst="rect">
            <a:avLst/>
          </a:prstGeom>
          <a:noFill/>
        </p:spPr>
        <p:txBody>
          <a:bodyPr wrap="none" lIns="0" tIns="0" rIns="0" bIns="0" rtlCol="0" anchor="ctr">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사용한 오픈소스  목록</a:t>
            </a:r>
          </a:p>
        </p:txBody>
      </p:sp>
      <p:sp>
        <p:nvSpPr>
          <p:cNvPr id="20" name="오각형 8">
            <a:extLst>
              <a:ext uri="{FF2B5EF4-FFF2-40B4-BE49-F238E27FC236}">
                <a16:creationId xmlns:a16="http://schemas.microsoft.com/office/drawing/2014/main" id="{02E77C45-4AB6-4D77-A99A-892073B67D01}"/>
              </a:ext>
            </a:extLst>
          </p:cNvPr>
          <p:cNvSpPr/>
          <p:nvPr/>
        </p:nvSpPr>
        <p:spPr>
          <a:xfrm rot="10800000">
            <a:off x="3220422" y="2521539"/>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 Bold" panose="020B0600000101010101" pitchFamily="50" charset="-127"/>
              <a:ea typeface="나눔스퀘어 Bold" panose="020B0600000101010101" pitchFamily="50" charset="-127"/>
            </a:endParaRPr>
          </a:p>
        </p:txBody>
      </p:sp>
      <p:sp>
        <p:nvSpPr>
          <p:cNvPr id="22" name="오각형 8">
            <a:extLst>
              <a:ext uri="{FF2B5EF4-FFF2-40B4-BE49-F238E27FC236}">
                <a16:creationId xmlns:a16="http://schemas.microsoft.com/office/drawing/2014/main" id="{EB732028-B4D1-4A45-8E58-1D0B5A037EF2}"/>
              </a:ext>
            </a:extLst>
          </p:cNvPr>
          <p:cNvSpPr/>
          <p:nvPr/>
        </p:nvSpPr>
        <p:spPr>
          <a:xfrm rot="10800000">
            <a:off x="3220421" y="3235805"/>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897B8B80-3F4D-4F0D-AE23-C0C73156F48D}"/>
              </a:ext>
            </a:extLst>
          </p:cNvPr>
          <p:cNvSpPr txBox="1"/>
          <p:nvPr/>
        </p:nvSpPr>
        <p:spPr>
          <a:xfrm>
            <a:off x="8972026" y="2859690"/>
            <a:ext cx="897682" cy="278410"/>
          </a:xfrm>
          <a:prstGeom prst="rect">
            <a:avLst/>
          </a:prstGeom>
          <a:noFill/>
        </p:spPr>
        <p:txBody>
          <a:bodyPr wrap="none" lIns="0" tIns="0" rIns="0" bIns="0" rtlCol="0" anchor="ctr">
            <a:spAutoFit/>
          </a:bodyPr>
          <a:lstStyle/>
          <a:p>
            <a:pPr>
              <a:lnSpc>
                <a:spcPct val="120000"/>
              </a:lnSpc>
            </a:pPr>
            <a:r>
              <a:rPr lang="ko-KR" altLang="en-US" sz="1600" spc="-150" dirty="0">
                <a:ln w="0">
                  <a:solidFill>
                    <a:schemeClr val="tx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rPr>
              <a:t>컨택 포인트 </a:t>
            </a:r>
          </a:p>
        </p:txBody>
      </p:sp>
      <p:sp>
        <p:nvSpPr>
          <p:cNvPr id="24" name="오각형 8">
            <a:extLst>
              <a:ext uri="{FF2B5EF4-FFF2-40B4-BE49-F238E27FC236}">
                <a16:creationId xmlns:a16="http://schemas.microsoft.com/office/drawing/2014/main" id="{AC5971DE-FFF4-4B1E-9408-787F17E26891}"/>
              </a:ext>
            </a:extLst>
          </p:cNvPr>
          <p:cNvSpPr/>
          <p:nvPr/>
        </p:nvSpPr>
        <p:spPr>
          <a:xfrm>
            <a:off x="8497143" y="2904668"/>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A432404F-D840-4686-9B01-1B4146A86381}"/>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338806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120866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3" name="TextBox 32">
            <a:extLst>
              <a:ext uri="{FF2B5EF4-FFF2-40B4-BE49-F238E27FC236}">
                <a16:creationId xmlns:a16="http://schemas.microsoft.com/office/drawing/2014/main" id="{0C1CC554-8172-4126-A0DA-B1295D85A696}"/>
              </a:ext>
            </a:extLst>
          </p:cNvPr>
          <p:cNvSpPr txBox="1"/>
          <p:nvPr/>
        </p:nvSpPr>
        <p:spPr>
          <a:xfrm>
            <a:off x="2048234" y="1647617"/>
            <a:ext cx="809676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모바일 게임 또는 일반 어플리케이션의 경우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고지문을 웹 페이지로 형태로 만들어서</a:t>
            </a: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 내 “고객센터” 등의 메뉴에서 해당 웹페이지로 링크</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되도록 구현합니다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4" name="그룹 33">
            <a:extLst>
              <a:ext uri="{FF2B5EF4-FFF2-40B4-BE49-F238E27FC236}">
                <a16:creationId xmlns:a16="http://schemas.microsoft.com/office/drawing/2014/main" id="{0A380170-610C-421F-9597-F56E3BA7A349}"/>
              </a:ext>
            </a:extLst>
          </p:cNvPr>
          <p:cNvGrpSpPr/>
          <p:nvPr/>
        </p:nvGrpSpPr>
        <p:grpSpPr>
          <a:xfrm>
            <a:off x="1589019" y="1881030"/>
            <a:ext cx="5314951" cy="5172141"/>
            <a:chOff x="685799" y="1409766"/>
            <a:chExt cx="6315075" cy="6315075"/>
          </a:xfrm>
        </p:grpSpPr>
        <p:pic>
          <p:nvPicPr>
            <p:cNvPr id="35" name="id-958161FB-3646-4E48-B23E-03888E7D0743" descr="Image">
              <a:extLst>
                <a:ext uri="{FF2B5EF4-FFF2-40B4-BE49-F238E27FC236}">
                  <a16:creationId xmlns:a16="http://schemas.microsoft.com/office/drawing/2014/main" id="{A56CF5FE-50C0-4CAD-8BF3-5524BC50BE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209924"/>
              <a:ext cx="5972175" cy="282906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iphone png에 대한 이미지 검색결과">
              <a:extLst>
                <a:ext uri="{FF2B5EF4-FFF2-40B4-BE49-F238E27FC236}">
                  <a16:creationId xmlns:a16="http://schemas.microsoft.com/office/drawing/2014/main" id="{5A4FD972-E944-406E-8F2C-347D5154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85799" y="1409766"/>
              <a:ext cx="6315075" cy="631507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직사각형 36">
            <a:extLst>
              <a:ext uri="{FF2B5EF4-FFF2-40B4-BE49-F238E27FC236}">
                <a16:creationId xmlns:a16="http://schemas.microsoft.com/office/drawing/2014/main" id="{DE9B05D2-8086-4E71-B636-B3BEC7DB16AE}"/>
              </a:ext>
            </a:extLst>
          </p:cNvPr>
          <p:cNvSpPr/>
          <p:nvPr/>
        </p:nvSpPr>
        <p:spPr>
          <a:xfrm>
            <a:off x="2335434" y="5062380"/>
            <a:ext cx="1212273" cy="3429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8" name="화살표: 오른쪽 37">
            <a:extLst>
              <a:ext uri="{FF2B5EF4-FFF2-40B4-BE49-F238E27FC236}">
                <a16:creationId xmlns:a16="http://schemas.microsoft.com/office/drawing/2014/main" id="{F434982C-4AE1-4485-AC26-6FE638C981FD}"/>
              </a:ext>
            </a:extLst>
          </p:cNvPr>
          <p:cNvSpPr/>
          <p:nvPr/>
        </p:nvSpPr>
        <p:spPr>
          <a:xfrm>
            <a:off x="6834518" y="3963069"/>
            <a:ext cx="969878" cy="945402"/>
          </a:xfrm>
          <a:prstGeom prst="rightArrow">
            <a:avLst>
              <a:gd name="adj1" fmla="val 50000"/>
              <a:gd name="adj2"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4" name="그림 3" descr="스크린샷이(가) 표시된 사진&#10;&#10;자동 생성된 설명">
            <a:extLst>
              <a:ext uri="{FF2B5EF4-FFF2-40B4-BE49-F238E27FC236}">
                <a16:creationId xmlns:a16="http://schemas.microsoft.com/office/drawing/2014/main" id="{5293DD72-E15E-403B-B156-A2F60EDEDA91}"/>
              </a:ext>
            </a:extLst>
          </p:cNvPr>
          <p:cNvPicPr>
            <a:picLocks noChangeAspect="1"/>
          </p:cNvPicPr>
          <p:nvPr/>
        </p:nvPicPr>
        <p:blipFill rotWithShape="1">
          <a:blip r:embed="rId4">
            <a:extLst>
              <a:ext uri="{28A0092B-C50C-407E-A947-70E740481C1C}">
                <a14:useLocalDpi xmlns:a14="http://schemas.microsoft.com/office/drawing/2010/main" val="0"/>
              </a:ext>
            </a:extLst>
          </a:blip>
          <a:srcRect t="14651"/>
          <a:stretch/>
        </p:blipFill>
        <p:spPr>
          <a:xfrm>
            <a:off x="7939310" y="2545117"/>
            <a:ext cx="2500167" cy="3795393"/>
          </a:xfrm>
          <a:prstGeom prst="rect">
            <a:avLst/>
          </a:prstGeom>
        </p:spPr>
      </p:pic>
      <p:sp>
        <p:nvSpPr>
          <p:cNvPr id="2" name="모서리가 둥근 직사각형 17">
            <a:extLst>
              <a:ext uri="{FF2B5EF4-FFF2-40B4-BE49-F238E27FC236}">
                <a16:creationId xmlns:a16="http://schemas.microsoft.com/office/drawing/2014/main" id="{1434F9EB-E968-4A86-926C-9043181B0C49}"/>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graphicFrame>
        <p:nvGraphicFramePr>
          <p:cNvPr id="3" name="표 2">
            <a:extLst>
              <a:ext uri="{FF2B5EF4-FFF2-40B4-BE49-F238E27FC236}">
                <a16:creationId xmlns:a16="http://schemas.microsoft.com/office/drawing/2014/main" id="{96B33F82-C510-448A-B88D-E4F211996FE5}"/>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3895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2210853" y="1104063"/>
            <a:ext cx="779059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오픈소스는 소스코드가 제공되므로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코드의 사용</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복제</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배포</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수정이 가능</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합니다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3B36EBC0-AA48-40E4-BD41-4D6AB181C31F}"/>
              </a:ext>
            </a:extLst>
          </p:cNvPr>
          <p:cNvSpPr/>
          <p:nvPr/>
        </p:nvSpPr>
        <p:spPr>
          <a:xfrm>
            <a:off x="1677998" y="2733620"/>
            <a:ext cx="3704860" cy="1077218"/>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a:t>
            </a:r>
            <a: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(Source Code) </a:t>
            </a: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제공</a:t>
            </a: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 사용</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복제</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가능</a:t>
            </a: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오픈소스가 아님</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기술 지원을 받기 위해 비용을 지불하기도 함</a:t>
            </a:r>
          </a:p>
        </p:txBody>
      </p:sp>
      <p:sp>
        <p:nvSpPr>
          <p:cNvPr id="8" name="직사각형 7">
            <a:extLst>
              <a:ext uri="{FF2B5EF4-FFF2-40B4-BE49-F238E27FC236}">
                <a16:creationId xmlns:a16="http://schemas.microsoft.com/office/drawing/2014/main" id="{646C8A10-0D64-453A-BE69-FDE58EFB42F7}"/>
              </a:ext>
            </a:extLst>
          </p:cNvPr>
          <p:cNvSpPr/>
          <p:nvPr/>
        </p:nvSpPr>
        <p:spPr>
          <a:xfrm>
            <a:off x="7319019" y="2733620"/>
            <a:ext cx="3627916" cy="1077218"/>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대부분 실행파일</a:t>
            </a:r>
            <a: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(Binary)</a:t>
            </a: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만 제공</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바이너리 복제</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불가</a:t>
            </a: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상용 소프트웨어 중에서 무료로</a:t>
            </a:r>
            <a:b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b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사용할 수 있는 소프트웨어임</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sp>
        <p:nvSpPr>
          <p:cNvPr id="15" name="타원 14">
            <a:extLst>
              <a:ext uri="{FF2B5EF4-FFF2-40B4-BE49-F238E27FC236}">
                <a16:creationId xmlns:a16="http://schemas.microsoft.com/office/drawing/2014/main" id="{539ECD44-CAB6-42D4-8F88-FB308D98617A}"/>
              </a:ext>
            </a:extLst>
          </p:cNvPr>
          <p:cNvSpPr/>
          <p:nvPr/>
        </p:nvSpPr>
        <p:spPr>
          <a:xfrm>
            <a:off x="8200890" y="4440075"/>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상용</a:t>
            </a:r>
            <a:endParaRPr lang="en-US" altLang="ko-KR" sz="1400" spc="-100" dirty="0">
              <a:latin typeface="나눔스퀘어 Bold" panose="020B0600000101010101" pitchFamily="50" charset="-127"/>
              <a:ea typeface="나눔스퀘어 Bold" panose="020B0600000101010101" pitchFamily="50" charset="-127"/>
            </a:endParaRPr>
          </a:p>
          <a:p>
            <a:pPr algn="ctr"/>
            <a:r>
              <a:rPr lang="ko-KR" altLang="en-US" sz="1400" spc="-100" dirty="0">
                <a:latin typeface="나눔스퀘어 Bold" panose="020B0600000101010101" pitchFamily="50" charset="-127"/>
                <a:ea typeface="나눔스퀘어 Bold" panose="020B0600000101010101" pitchFamily="50" charset="-127"/>
              </a:rPr>
              <a:t>소프트웨어</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F20AEFEC-16B5-4AD7-AC13-63A6E39167A6}"/>
              </a:ext>
            </a:extLst>
          </p:cNvPr>
          <p:cNvSpPr/>
          <p:nvPr/>
        </p:nvSpPr>
        <p:spPr>
          <a:xfrm>
            <a:off x="8600075" y="5120683"/>
            <a:ext cx="730082" cy="730082"/>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ko-KR" altLang="en-US" sz="1200" spc="-100" dirty="0">
                <a:latin typeface="나눔스퀘어 Bold" panose="020B0600000101010101" pitchFamily="50" charset="-127"/>
                <a:ea typeface="나눔스퀘어 Bold" panose="020B0600000101010101" pitchFamily="50" charset="-127"/>
              </a:rPr>
              <a:t>프리</a:t>
            </a:r>
            <a:endParaRPr lang="en-US" altLang="ko-KR" sz="1200" spc="-100" dirty="0">
              <a:latin typeface="나눔스퀘어 Bold" panose="020B0600000101010101" pitchFamily="50" charset="-127"/>
              <a:ea typeface="나눔스퀘어 Bold" panose="020B0600000101010101" pitchFamily="50" charset="-127"/>
            </a:endParaRPr>
          </a:p>
          <a:p>
            <a:pPr algn="ctr"/>
            <a:r>
              <a:rPr lang="ko-KR" altLang="en-US" sz="1200" spc="-100" dirty="0">
                <a:latin typeface="나눔스퀘어 Bold" panose="020B0600000101010101" pitchFamily="50" charset="-127"/>
                <a:ea typeface="나눔스퀘어 Bold" panose="020B0600000101010101" pitchFamily="50" charset="-127"/>
              </a:rPr>
              <a:t>웨어</a:t>
            </a:r>
            <a:endParaRPr lang="en-US" altLang="ko-KR" sz="1200" spc="-100" dirty="0">
              <a:latin typeface="나눔스퀘어 Bold" panose="020B0600000101010101" pitchFamily="50" charset="-127"/>
              <a:ea typeface="나눔스퀘어 Bold" panose="020B0600000101010101" pitchFamily="50" charset="-127"/>
            </a:endParaRP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1" name="표 2">
            <a:extLst>
              <a:ext uri="{FF2B5EF4-FFF2-40B4-BE49-F238E27FC236}">
                <a16:creationId xmlns:a16="http://schemas.microsoft.com/office/drawing/2014/main" id="{48EE7139-8017-4FA8-B1A0-882A5B549294}"/>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7051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120866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AF84F96F-FAC2-4630-A5B5-7E88EFDBBB6E}"/>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고지문 고지 방법을</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삽입하세요</a:t>
            </a:r>
          </a:p>
        </p:txBody>
      </p:sp>
      <p:graphicFrame>
        <p:nvGraphicFramePr>
          <p:cNvPr id="3" name="표 2">
            <a:extLst>
              <a:ext uri="{FF2B5EF4-FFF2-40B4-BE49-F238E27FC236}">
                <a16:creationId xmlns:a16="http://schemas.microsoft.com/office/drawing/2014/main" id="{013FC1A5-1F2B-4AD5-9A32-3761E7FC6FA3}"/>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044585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2638543"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여러 회사들의 고지 사례</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pic>
        <p:nvPicPr>
          <p:cNvPr id="22" name="그림 21">
            <a:extLst>
              <a:ext uri="{FF2B5EF4-FFF2-40B4-BE49-F238E27FC236}">
                <a16:creationId xmlns:a16="http://schemas.microsoft.com/office/drawing/2014/main" id="{122273A9-C6B7-4B68-97A7-8B1E218A37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9862" y="1714866"/>
            <a:ext cx="2511557" cy="4467224"/>
          </a:xfrm>
          <a:prstGeom prst="rect">
            <a:avLst/>
          </a:prstGeom>
        </p:spPr>
      </p:pic>
      <p:pic>
        <p:nvPicPr>
          <p:cNvPr id="23" name="그림 22">
            <a:extLst>
              <a:ext uri="{FF2B5EF4-FFF2-40B4-BE49-F238E27FC236}">
                <a16:creationId xmlns:a16="http://schemas.microsoft.com/office/drawing/2014/main" id="{F5E8C210-C0EF-4F00-BCDD-1168C5B4FE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25" y="1714866"/>
            <a:ext cx="2511558" cy="4467224"/>
          </a:xfrm>
          <a:prstGeom prst="rect">
            <a:avLst/>
          </a:prstGeom>
        </p:spPr>
      </p:pic>
      <p:pic>
        <p:nvPicPr>
          <p:cNvPr id="24" name="그림 23">
            <a:extLst>
              <a:ext uri="{FF2B5EF4-FFF2-40B4-BE49-F238E27FC236}">
                <a16:creationId xmlns:a16="http://schemas.microsoft.com/office/drawing/2014/main" id="{69CEBD1F-60E7-46C1-BDBD-099D6002D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293" y="1714866"/>
            <a:ext cx="2511559" cy="4467226"/>
          </a:xfrm>
          <a:prstGeom prst="rect">
            <a:avLst/>
          </a:prstGeom>
        </p:spPr>
      </p:pic>
      <p:pic>
        <p:nvPicPr>
          <p:cNvPr id="25" name="그림 24">
            <a:extLst>
              <a:ext uri="{FF2B5EF4-FFF2-40B4-BE49-F238E27FC236}">
                <a16:creationId xmlns:a16="http://schemas.microsoft.com/office/drawing/2014/main" id="{E42714E0-1889-4BC3-AED5-C628ABD8C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2429" y="1714866"/>
            <a:ext cx="2511557" cy="4467224"/>
          </a:xfrm>
          <a:prstGeom prst="rect">
            <a:avLst/>
          </a:prstGeom>
        </p:spPr>
      </p:pic>
      <p:sp>
        <p:nvSpPr>
          <p:cNvPr id="26" name="직사각형 25">
            <a:extLst>
              <a:ext uri="{FF2B5EF4-FFF2-40B4-BE49-F238E27FC236}">
                <a16:creationId xmlns:a16="http://schemas.microsoft.com/office/drawing/2014/main" id="{BEF7FD9C-EE65-44CB-8B63-7B082AD865D6}"/>
              </a:ext>
            </a:extLst>
          </p:cNvPr>
          <p:cNvSpPr/>
          <p:nvPr/>
        </p:nvSpPr>
        <p:spPr>
          <a:xfrm>
            <a:off x="524725"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카카오톡</a:t>
            </a:r>
          </a:p>
        </p:txBody>
      </p:sp>
      <p:sp>
        <p:nvSpPr>
          <p:cNvPr id="27" name="직사각형 26">
            <a:extLst>
              <a:ext uri="{FF2B5EF4-FFF2-40B4-BE49-F238E27FC236}">
                <a16:creationId xmlns:a16="http://schemas.microsoft.com/office/drawing/2014/main" id="{23D6A9C8-2AB6-47E6-88BB-3D88412CBF3C}"/>
              </a:ext>
            </a:extLst>
          </p:cNvPr>
          <p:cNvSpPr/>
          <p:nvPr/>
        </p:nvSpPr>
        <p:spPr>
          <a:xfrm>
            <a:off x="3407294"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라인</a:t>
            </a:r>
          </a:p>
        </p:txBody>
      </p:sp>
      <p:sp>
        <p:nvSpPr>
          <p:cNvPr id="28" name="직사각형 27">
            <a:extLst>
              <a:ext uri="{FF2B5EF4-FFF2-40B4-BE49-F238E27FC236}">
                <a16:creationId xmlns:a16="http://schemas.microsoft.com/office/drawing/2014/main" id="{AFB22EAC-C78E-4A83-90C5-06E919829A06}"/>
              </a:ext>
            </a:extLst>
          </p:cNvPr>
          <p:cNvSpPr/>
          <p:nvPr/>
        </p:nvSpPr>
        <p:spPr>
          <a:xfrm>
            <a:off x="6289861"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배달의 민족</a:t>
            </a:r>
          </a:p>
        </p:txBody>
      </p:sp>
      <p:sp>
        <p:nvSpPr>
          <p:cNvPr id="29" name="직사각형 28">
            <a:extLst>
              <a:ext uri="{FF2B5EF4-FFF2-40B4-BE49-F238E27FC236}">
                <a16:creationId xmlns:a16="http://schemas.microsoft.com/office/drawing/2014/main" id="{FA7E26DE-EB2A-40BC-BB8E-20E664A739D3}"/>
              </a:ext>
            </a:extLst>
          </p:cNvPr>
          <p:cNvSpPr/>
          <p:nvPr/>
        </p:nvSpPr>
        <p:spPr>
          <a:xfrm>
            <a:off x="9172428"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ko-KR"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T Map</a:t>
            </a:r>
            <a:endPar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AD678A21-628D-4626-9FA1-89366AA0A5DC}"/>
              </a:ext>
            </a:extLst>
          </p:cNvPr>
          <p:cNvSpPr/>
          <p:nvPr/>
        </p:nvSpPr>
        <p:spPr>
          <a:xfrm>
            <a:off x="10340340" y="5741083"/>
            <a:ext cx="57912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1" name="직사각형 30">
            <a:extLst>
              <a:ext uri="{FF2B5EF4-FFF2-40B4-BE49-F238E27FC236}">
                <a16:creationId xmlns:a16="http://schemas.microsoft.com/office/drawing/2014/main" id="{9C44510A-D4FA-456F-9F5E-430F945EA2CC}"/>
              </a:ext>
            </a:extLst>
          </p:cNvPr>
          <p:cNvSpPr/>
          <p:nvPr/>
        </p:nvSpPr>
        <p:spPr>
          <a:xfrm>
            <a:off x="7591360" y="4910503"/>
            <a:ext cx="117164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2" name="직사각형 31">
            <a:extLst>
              <a:ext uri="{FF2B5EF4-FFF2-40B4-BE49-F238E27FC236}">
                <a16:creationId xmlns:a16="http://schemas.microsoft.com/office/drawing/2014/main" id="{B6C0AEE4-2659-4DEE-8F92-FF11FD7B8304}"/>
              </a:ext>
            </a:extLst>
          </p:cNvPr>
          <p:cNvSpPr/>
          <p:nvPr/>
        </p:nvSpPr>
        <p:spPr>
          <a:xfrm>
            <a:off x="3444240" y="3599863"/>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3" name="직사각형 32">
            <a:extLst>
              <a:ext uri="{FF2B5EF4-FFF2-40B4-BE49-F238E27FC236}">
                <a16:creationId xmlns:a16="http://schemas.microsoft.com/office/drawing/2014/main" id="{0AFF358D-8577-4C9F-AC1A-F8A4C4C79C0D}"/>
              </a:ext>
            </a:extLst>
          </p:cNvPr>
          <p:cNvSpPr/>
          <p:nvPr/>
        </p:nvSpPr>
        <p:spPr>
          <a:xfrm>
            <a:off x="580353" y="4295188"/>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54FAA431-3D86-4820-B16A-776CE1A75EDF}"/>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153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5C652-B159-40C7-9C7E-00F1F56722C7}"/>
              </a:ext>
            </a:extLst>
          </p:cNvPr>
          <p:cNvSpPr txBox="1"/>
          <p:nvPr/>
        </p:nvSpPr>
        <p:spPr>
          <a:xfrm>
            <a:off x="339160" y="1108328"/>
            <a:ext cx="2144818"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체크리스트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7" name="표 6">
            <a:extLst>
              <a:ext uri="{FF2B5EF4-FFF2-40B4-BE49-F238E27FC236}">
                <a16:creationId xmlns:a16="http://schemas.microsoft.com/office/drawing/2014/main" id="{BEAC03DC-DFB9-410C-BD01-83446CC9BD3A}"/>
              </a:ext>
            </a:extLst>
          </p:cNvPr>
          <p:cNvGraphicFramePr>
            <a:graphicFrameLocks noGrp="1"/>
          </p:cNvGraphicFramePr>
          <p:nvPr>
            <p:extLst>
              <p:ext uri="{D42A27DB-BD31-4B8C-83A1-F6EECF244321}">
                <p14:modId xmlns:p14="http://schemas.microsoft.com/office/powerpoint/2010/main" val="277136358"/>
              </p:ext>
            </p:extLst>
          </p:nvPr>
        </p:nvGraphicFramePr>
        <p:xfrm>
          <a:off x="1045026" y="1593698"/>
          <a:ext cx="10118686" cy="4063524"/>
        </p:xfrm>
        <a:graphic>
          <a:graphicData uri="http://schemas.openxmlformats.org/drawingml/2006/table">
            <a:tbl>
              <a:tblPr/>
              <a:tblGrid>
                <a:gridCol w="1256047">
                  <a:extLst>
                    <a:ext uri="{9D8B030D-6E8A-4147-A177-3AD203B41FA5}">
                      <a16:colId xmlns:a16="http://schemas.microsoft.com/office/drawing/2014/main" val="799873490"/>
                    </a:ext>
                  </a:extLst>
                </a:gridCol>
                <a:gridCol w="8862639">
                  <a:extLst>
                    <a:ext uri="{9D8B030D-6E8A-4147-A177-3AD203B41FA5}">
                      <a16:colId xmlns:a16="http://schemas.microsoft.com/office/drawing/2014/main" val="2513949922"/>
                    </a:ext>
                  </a:extLst>
                </a:gridCol>
              </a:tblGrid>
              <a:tr h="398320">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구분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내용</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732830">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Copyleft</a:t>
                      </a:r>
                    </a:p>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확인</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자사에서 사용을 금지하는 라이선스에 해당하는 오픈소스가 포함되어 있지 않다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조건부 허용 라이선스에 해당하는 오픈소스는 유관부서에 공유 및 사용에 대한 승인을 받았다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r h="1394976">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코드</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 내에 포함되어 있는 </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LICENSE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파일을 유지하고 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소스코드 내에 주석으로 포함되어 있는 라이선스 텍스트를 유지하고 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프로젝트의 폴더를 그대로 복사하여 프로젝트에 추가하였다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오픈소스들은 별도 폴더에 모아 두었다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Plugins, Extras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3rd Party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코드들은 별도 폴더에 모아 두었다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3rd party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21953669"/>
                  </a:ext>
                </a:extLst>
              </a:tr>
              <a:tr h="753627">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구매</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오픈소스가 아닌 상용 소프트웨어들은 구매 확인이 완료되었다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 폰트가 아닌 상용 폰트들은 구매 확인이 완료되었다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38214308"/>
                  </a:ext>
                </a:extLst>
              </a:tr>
              <a:tr h="783771">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고지</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담당부서로부터 전달 받은 오픈소스 라이선스 고지문 페이지를 생성하였다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앱에서 오픈소스 라이선스 메뉴를 선택하면 고지문이 정상 노출 되는 것을 확인하였다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52143521"/>
                  </a:ext>
                </a:extLst>
              </a:tr>
            </a:tbl>
          </a:graphicData>
        </a:graphic>
      </p:graphicFrame>
      <p:graphicFrame>
        <p:nvGraphicFramePr>
          <p:cNvPr id="2" name="표 2">
            <a:extLst>
              <a:ext uri="{FF2B5EF4-FFF2-40B4-BE49-F238E27FC236}">
                <a16:creationId xmlns:a16="http://schemas.microsoft.com/office/drawing/2014/main" id="{A4E11FA5-B91D-4D82-9DD4-AF87BC1FD26A}"/>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284637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표 2">
            <a:extLst>
              <a:ext uri="{FF2B5EF4-FFF2-40B4-BE49-F238E27FC236}">
                <a16:creationId xmlns:a16="http://schemas.microsoft.com/office/drawing/2014/main" id="{FAE1B5AE-3E65-4D07-A181-9CDD1597D1C1}"/>
              </a:ext>
            </a:extLst>
          </p:cNvPr>
          <p:cNvGraphicFramePr>
            <a:graphicFrameLocks noGrp="1"/>
          </p:cNvGraphicFramePr>
          <p:nvPr>
            <p:extLst>
              <p:ext uri="{D42A27DB-BD31-4B8C-83A1-F6EECF244321}">
                <p14:modId xmlns:p14="http://schemas.microsoft.com/office/powerpoint/2010/main" val="97683042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
        <p:nvSpPr>
          <p:cNvPr id="35" name="TextBox 34">
            <a:extLst>
              <a:ext uri="{FF2B5EF4-FFF2-40B4-BE49-F238E27FC236}">
                <a16:creationId xmlns:a16="http://schemas.microsoft.com/office/drawing/2014/main" id="{F6376215-7D31-4124-A43B-B6F89C2881F2}"/>
              </a:ext>
            </a:extLst>
          </p:cNvPr>
          <p:cNvSpPr txBox="1"/>
          <p:nvPr/>
        </p:nvSpPr>
        <p:spPr>
          <a:xfrm>
            <a:off x="1899041" y="1104063"/>
            <a:ext cx="841416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함수만 복사해서 사용하지 말고 디렉토리 단위로 사용</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원본과 동일하게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오리지널 프로젝트명이 포함되게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6" name="TextBox 35">
            <a:extLst>
              <a:ext uri="{FF2B5EF4-FFF2-40B4-BE49-F238E27FC236}">
                <a16:creationId xmlns:a16="http://schemas.microsoft.com/office/drawing/2014/main" id="{A8C83886-59B6-4A79-A36C-EFAFDC6A645D}"/>
              </a:ext>
            </a:extLst>
          </p:cNvPr>
          <p:cNvSpPr txBox="1"/>
          <p:nvPr/>
        </p:nvSpPr>
        <p:spPr>
          <a:xfrm>
            <a:off x="2896254" y="3373067"/>
            <a:ext cx="2144980" cy="1421928"/>
          </a:xfrm>
          <a:prstGeom prst="rect">
            <a:avLst/>
          </a:prstGeom>
          <a:noFill/>
          <a:ln>
            <a:noFill/>
          </a:ln>
        </p:spPr>
        <p:txBody>
          <a:bodyPr wrap="square" lIns="0" tIns="0" rIns="0" bIns="0" rtlCol="0" anchor="ctr">
            <a:spAutoFit/>
          </a:bodyPr>
          <a:lstStyle/>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2014 example,</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License : MIT License</a:t>
            </a:r>
          </a:p>
          <a:p>
            <a:pPr>
              <a:lnSpc>
                <a:spcPct val="120000"/>
              </a:lnSpc>
            </a:pPr>
            <a:endParaRPr lang="en-US" altLang="ko-KR" sz="10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endParaRPr lang="ko-KR" altLang="en-US"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p:txBody>
      </p:sp>
      <p:sp>
        <p:nvSpPr>
          <p:cNvPr id="37" name="모서리가 둥근 직사각형 13">
            <a:extLst>
              <a:ext uri="{FF2B5EF4-FFF2-40B4-BE49-F238E27FC236}">
                <a16:creationId xmlns:a16="http://schemas.microsoft.com/office/drawing/2014/main" id="{617E24D8-286A-44A3-9C94-12DA9C9F9CDD}"/>
              </a:ext>
            </a:extLst>
          </p:cNvPr>
          <p:cNvSpPr/>
          <p:nvPr/>
        </p:nvSpPr>
        <p:spPr>
          <a:xfrm>
            <a:off x="2949524" y="3952146"/>
            <a:ext cx="2247806" cy="842849"/>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sp>
        <p:nvSpPr>
          <p:cNvPr id="38" name="TextBox 37">
            <a:extLst>
              <a:ext uri="{FF2B5EF4-FFF2-40B4-BE49-F238E27FC236}">
                <a16:creationId xmlns:a16="http://schemas.microsoft.com/office/drawing/2014/main" id="{338EAA61-AEC2-459C-94C2-D22A74665F5D}"/>
              </a:ext>
            </a:extLst>
          </p:cNvPr>
          <p:cNvSpPr txBox="1"/>
          <p:nvPr/>
        </p:nvSpPr>
        <p:spPr>
          <a:xfrm>
            <a:off x="7655496" y="3344814"/>
            <a:ext cx="2462213" cy="2219967"/>
          </a:xfrm>
          <a:prstGeom prst="rect">
            <a:avLst/>
          </a:prstGeom>
          <a:noFill/>
          <a:ln>
            <a:noFill/>
          </a:ln>
        </p:spPr>
        <p:txBody>
          <a:bodyPr wrap="none" lIns="0" tIns="0" rIns="0" bIns="0" rtlCol="0" anchor="ctr">
            <a:spAutoFit/>
          </a:bodyPr>
          <a:lstStyle/>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2017 by ### Inc.</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sumoper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marL="171450" indent="-171450">
              <a:lnSpc>
                <a:spcPct val="120000"/>
              </a:lnSpc>
              <a:buFont typeface="Arial" panose="020B0604020202020204" pitchFamily="34" charset="0"/>
              <a:buChar char="•"/>
            </a:pPr>
            <a:endPar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p:txBody>
      </p:sp>
      <p:sp>
        <p:nvSpPr>
          <p:cNvPr id="39" name="모서리가 둥근 직사각형 16">
            <a:extLst>
              <a:ext uri="{FF2B5EF4-FFF2-40B4-BE49-F238E27FC236}">
                <a16:creationId xmlns:a16="http://schemas.microsoft.com/office/drawing/2014/main" id="{7D4F17C2-734C-4C0E-9E50-B55C2B9B9BB3}"/>
              </a:ext>
            </a:extLst>
          </p:cNvPr>
          <p:cNvSpPr/>
          <p:nvPr/>
        </p:nvSpPr>
        <p:spPr>
          <a:xfrm>
            <a:off x="7706944" y="4736454"/>
            <a:ext cx="2270760" cy="856824"/>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sp>
        <p:nvSpPr>
          <p:cNvPr id="40" name="직사각형 39">
            <a:extLst>
              <a:ext uri="{FF2B5EF4-FFF2-40B4-BE49-F238E27FC236}">
                <a16:creationId xmlns:a16="http://schemas.microsoft.com/office/drawing/2014/main" id="{0AEE2B23-A12E-4658-A331-D96EADE3BC51}"/>
              </a:ext>
            </a:extLst>
          </p:cNvPr>
          <p:cNvSpPr/>
          <p:nvPr/>
        </p:nvSpPr>
        <p:spPr>
          <a:xfrm>
            <a:off x="2868257" y="3075271"/>
            <a:ext cx="2496807" cy="177298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cxnSp>
        <p:nvCxnSpPr>
          <p:cNvPr id="41" name="직선 연결선 40">
            <a:extLst>
              <a:ext uri="{FF2B5EF4-FFF2-40B4-BE49-F238E27FC236}">
                <a16:creationId xmlns:a16="http://schemas.microsoft.com/office/drawing/2014/main" id="{7265F86C-8D95-496A-A1F2-2D9E3FB56EF3}"/>
              </a:ext>
            </a:extLst>
          </p:cNvPr>
          <p:cNvCxnSpPr>
            <a:cxnSpLocks/>
          </p:cNvCxnSpPr>
          <p:nvPr/>
        </p:nvCxnSpPr>
        <p:spPr>
          <a:xfrm>
            <a:off x="2868257" y="3306843"/>
            <a:ext cx="249680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6F64F6-C6B5-42D8-BDBE-38812B03A597}"/>
              </a:ext>
            </a:extLst>
          </p:cNvPr>
          <p:cNvSpPr txBox="1"/>
          <p:nvPr/>
        </p:nvSpPr>
        <p:spPr>
          <a:xfrm>
            <a:off x="4914031" y="3130399"/>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43" name="직사각형 42">
            <a:extLst>
              <a:ext uri="{FF2B5EF4-FFF2-40B4-BE49-F238E27FC236}">
                <a16:creationId xmlns:a16="http://schemas.microsoft.com/office/drawing/2014/main" id="{067AA23B-D2E3-4585-B223-3DA951EB3AB1}"/>
              </a:ext>
            </a:extLst>
          </p:cNvPr>
          <p:cNvSpPr/>
          <p:nvPr/>
        </p:nvSpPr>
        <p:spPr>
          <a:xfrm>
            <a:off x="7643512" y="3078977"/>
            <a:ext cx="2613591" cy="26749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cxnSp>
        <p:nvCxnSpPr>
          <p:cNvPr id="44" name="직선 연결선 43">
            <a:extLst>
              <a:ext uri="{FF2B5EF4-FFF2-40B4-BE49-F238E27FC236}">
                <a16:creationId xmlns:a16="http://schemas.microsoft.com/office/drawing/2014/main" id="{CE0292A6-0BE1-4037-90A7-B40F2729EDC6}"/>
              </a:ext>
            </a:extLst>
          </p:cNvPr>
          <p:cNvCxnSpPr>
            <a:cxnSpLocks/>
          </p:cNvCxnSpPr>
          <p:nvPr/>
        </p:nvCxnSpPr>
        <p:spPr>
          <a:xfrm>
            <a:off x="7637209" y="3316317"/>
            <a:ext cx="2619894"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B05FFC-7325-43CA-A9AD-BBCB3F236A0C}"/>
              </a:ext>
            </a:extLst>
          </p:cNvPr>
          <p:cNvSpPr txBox="1"/>
          <p:nvPr/>
        </p:nvSpPr>
        <p:spPr>
          <a:xfrm>
            <a:off x="9795073" y="3137405"/>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46" name="TextBox 45">
            <a:extLst>
              <a:ext uri="{FF2B5EF4-FFF2-40B4-BE49-F238E27FC236}">
                <a16:creationId xmlns:a16="http://schemas.microsoft.com/office/drawing/2014/main" id="{BA3C0FF2-6789-459E-AA49-ED9199C33D60}"/>
              </a:ext>
            </a:extLst>
          </p:cNvPr>
          <p:cNvSpPr txBox="1"/>
          <p:nvPr/>
        </p:nvSpPr>
        <p:spPr>
          <a:xfrm>
            <a:off x="7225743" y="3502122"/>
            <a:ext cx="339838" cy="241156"/>
          </a:xfrm>
          <a:prstGeom prst="rect">
            <a:avLst/>
          </a:prstGeom>
          <a:noFill/>
          <a:ln>
            <a:noFill/>
          </a:ln>
        </p:spPr>
        <p:txBody>
          <a:bodyPr wrap="square" lIns="0" tIns="0" rIns="0" bIns="0" rtlCol="0" anchor="ctr">
            <a:spAutoFit/>
          </a:bodyPr>
          <a:lstStyle/>
          <a:p>
            <a:pPr algn="ctr">
              <a:lnSpc>
                <a:spcPct val="120000"/>
              </a:lnSpc>
            </a:pPr>
            <a:r>
              <a:rPr lang="ko-KR" altLang="en-US" sz="1400" b="1"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누락</a:t>
            </a:r>
          </a:p>
        </p:txBody>
      </p:sp>
      <p:cxnSp>
        <p:nvCxnSpPr>
          <p:cNvPr id="47" name="구부러진 연결선 2">
            <a:extLst>
              <a:ext uri="{FF2B5EF4-FFF2-40B4-BE49-F238E27FC236}">
                <a16:creationId xmlns:a16="http://schemas.microsoft.com/office/drawing/2014/main" id="{73268C38-EF1A-43B8-BED5-1D4F8A4220FE}"/>
              </a:ext>
            </a:extLst>
          </p:cNvPr>
          <p:cNvCxnSpPr>
            <a:cxnSpLocks/>
            <a:endCxn id="46" idx="1"/>
          </p:cNvCxnSpPr>
          <p:nvPr/>
        </p:nvCxnSpPr>
        <p:spPr>
          <a:xfrm flipV="1">
            <a:off x="5212941" y="3622700"/>
            <a:ext cx="2012802" cy="810"/>
          </a:xfrm>
          <a:prstGeom prst="curvedConnector3">
            <a:avLst>
              <a:gd name="adj1" fmla="val 50000"/>
            </a:avLst>
          </a:prstGeom>
          <a:ln w="19050">
            <a:solidFill>
              <a:srgbClr val="6699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오른쪽 대괄호 47">
            <a:extLst>
              <a:ext uri="{FF2B5EF4-FFF2-40B4-BE49-F238E27FC236}">
                <a16:creationId xmlns:a16="http://schemas.microsoft.com/office/drawing/2014/main" id="{FF4C00B3-056F-4684-8BBA-4A9FEFBCC62D}"/>
              </a:ext>
            </a:extLst>
          </p:cNvPr>
          <p:cNvSpPr/>
          <p:nvPr/>
        </p:nvSpPr>
        <p:spPr>
          <a:xfrm>
            <a:off x="5113239" y="3451356"/>
            <a:ext cx="87718" cy="342691"/>
          </a:xfrm>
          <a:prstGeom prst="rightBracket">
            <a:avLst/>
          </a:prstGeom>
          <a:ln w="19050">
            <a:solidFill>
              <a:srgbClr val="6699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nsolas" panose="020B0609020204030204" pitchFamily="49" charset="0"/>
              <a:ea typeface="Noto Sans Korean Regular" panose="020B0500000000000000" pitchFamily="34" charset="-127"/>
            </a:endParaRPr>
          </a:p>
        </p:txBody>
      </p:sp>
      <p:cxnSp>
        <p:nvCxnSpPr>
          <p:cNvPr id="49" name="구부러진 연결선 37">
            <a:extLst>
              <a:ext uri="{FF2B5EF4-FFF2-40B4-BE49-F238E27FC236}">
                <a16:creationId xmlns:a16="http://schemas.microsoft.com/office/drawing/2014/main" id="{1BE07046-C20A-44CB-8152-B3FA947900F1}"/>
              </a:ext>
            </a:extLst>
          </p:cNvPr>
          <p:cNvCxnSpPr>
            <a:cxnSpLocks/>
            <a:stCxn id="37" idx="3"/>
            <a:endCxn id="39" idx="1"/>
          </p:cNvCxnSpPr>
          <p:nvPr/>
        </p:nvCxnSpPr>
        <p:spPr>
          <a:xfrm>
            <a:off x="5197330" y="4373571"/>
            <a:ext cx="2509614" cy="791295"/>
          </a:xfrm>
          <a:prstGeom prst="curvedConnector3">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A2B00DA-6D92-45D4-B6A8-8EC43CF1D5B5}"/>
              </a:ext>
            </a:extLst>
          </p:cNvPr>
          <p:cNvSpPr txBox="1"/>
          <p:nvPr/>
        </p:nvSpPr>
        <p:spPr>
          <a:xfrm>
            <a:off x="3148132" y="2796850"/>
            <a:ext cx="1934824" cy="243593"/>
          </a:xfrm>
          <a:prstGeom prst="rect">
            <a:avLst/>
          </a:prstGeom>
          <a:noFill/>
        </p:spPr>
        <p:txBody>
          <a:bodyPr wrap="none" lIns="0" tIns="0" rIns="0" bIns="0" rtlCol="0" anchor="ctr">
            <a:spAutoFit/>
          </a:bodyPr>
          <a:lstStyle/>
          <a:p>
            <a:pPr algn="ctr">
              <a:lnSpc>
                <a:spcPct val="120000"/>
              </a:lnSpc>
            </a:pP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[Github</a:t>
            </a:r>
            <a:r>
              <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의 오픈소스 코드</a:t>
            </a: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1" name="TextBox 50">
            <a:extLst>
              <a:ext uri="{FF2B5EF4-FFF2-40B4-BE49-F238E27FC236}">
                <a16:creationId xmlns:a16="http://schemas.microsoft.com/office/drawing/2014/main" id="{DB1A0F78-BB73-49B2-8CD4-4AAAA2DDFDDD}"/>
              </a:ext>
            </a:extLst>
          </p:cNvPr>
          <p:cNvSpPr txBox="1"/>
          <p:nvPr/>
        </p:nvSpPr>
        <p:spPr>
          <a:xfrm>
            <a:off x="8177715" y="2814083"/>
            <a:ext cx="1538883" cy="243593"/>
          </a:xfrm>
          <a:prstGeom prst="rect">
            <a:avLst/>
          </a:prstGeom>
          <a:noFill/>
        </p:spPr>
        <p:txBody>
          <a:bodyPr wrap="none" lIns="0" tIns="0" rIns="0" bIns="0" rtlCol="0" anchor="ctr">
            <a:spAutoFit/>
          </a:bodyPr>
          <a:lstStyle/>
          <a:p>
            <a:pPr algn="ctr">
              <a:lnSpc>
                <a:spcPct val="120000"/>
              </a:lnSpc>
            </a:pP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개발자의 개발 코드</a:t>
            </a: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52" name="그룹 51">
            <a:extLst>
              <a:ext uri="{FF2B5EF4-FFF2-40B4-BE49-F238E27FC236}">
                <a16:creationId xmlns:a16="http://schemas.microsoft.com/office/drawing/2014/main" id="{16764004-A164-4D8E-89B4-2CD43786BD7B}"/>
              </a:ext>
            </a:extLst>
          </p:cNvPr>
          <p:cNvGrpSpPr/>
          <p:nvPr/>
        </p:nvGrpSpPr>
        <p:grpSpPr>
          <a:xfrm>
            <a:off x="1996985" y="2317743"/>
            <a:ext cx="1106482" cy="1106482"/>
            <a:chOff x="1569173" y="2344306"/>
            <a:chExt cx="1106482" cy="1106482"/>
          </a:xfrm>
        </p:grpSpPr>
        <p:sp>
          <p:nvSpPr>
            <p:cNvPr id="53" name="타원 52">
              <a:extLst>
                <a:ext uri="{FF2B5EF4-FFF2-40B4-BE49-F238E27FC236}">
                  <a16:creationId xmlns:a16="http://schemas.microsoft.com/office/drawing/2014/main" id="{3A581EF4-80FD-4EA0-984B-63298D1DE3BE}"/>
                </a:ext>
              </a:extLst>
            </p:cNvPr>
            <p:cNvSpPr/>
            <p:nvPr/>
          </p:nvSpPr>
          <p:spPr>
            <a:xfrm>
              <a:off x="1569173"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Noto Sans Korean Regular" panose="020B0500000000000000" pitchFamily="34" charset="-127"/>
                <a:ea typeface="Noto Sans Korean Regular" panose="020B0500000000000000" pitchFamily="34" charset="-127"/>
              </a:endParaRPr>
            </a:p>
          </p:txBody>
        </p:sp>
        <p:pic>
          <p:nvPicPr>
            <p:cNvPr id="54" name="Picture 2" descr="github png에 대한 이미지 검색결과">
              <a:extLst>
                <a:ext uri="{FF2B5EF4-FFF2-40B4-BE49-F238E27FC236}">
                  <a16:creationId xmlns:a16="http://schemas.microsoft.com/office/drawing/2014/main" id="{BA31B10A-FDE1-4AE3-A893-A0EB1978EA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1797" y="2791517"/>
              <a:ext cx="581235" cy="4831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github png에 대한 이미지 검색결과">
              <a:extLst>
                <a:ext uri="{FF2B5EF4-FFF2-40B4-BE49-F238E27FC236}">
                  <a16:creationId xmlns:a16="http://schemas.microsoft.com/office/drawing/2014/main" id="{CB3A44E9-26B5-4F5C-ACF6-B882502290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1795" y="2560446"/>
              <a:ext cx="581235" cy="151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그룹 55">
            <a:extLst>
              <a:ext uri="{FF2B5EF4-FFF2-40B4-BE49-F238E27FC236}">
                <a16:creationId xmlns:a16="http://schemas.microsoft.com/office/drawing/2014/main" id="{3C3CAA4E-BB96-4F64-A145-AB8F059155B8}"/>
              </a:ext>
            </a:extLst>
          </p:cNvPr>
          <p:cNvGrpSpPr/>
          <p:nvPr/>
        </p:nvGrpSpPr>
        <p:grpSpPr>
          <a:xfrm>
            <a:off x="6736666" y="2317743"/>
            <a:ext cx="1106482" cy="1106482"/>
            <a:chOff x="6750814" y="2344306"/>
            <a:chExt cx="1106482" cy="1106482"/>
          </a:xfrm>
        </p:grpSpPr>
        <p:sp>
          <p:nvSpPr>
            <p:cNvPr id="57" name="타원 56">
              <a:extLst>
                <a:ext uri="{FF2B5EF4-FFF2-40B4-BE49-F238E27FC236}">
                  <a16:creationId xmlns:a16="http://schemas.microsoft.com/office/drawing/2014/main" id="{0131844A-293A-407A-AA30-C871EAE5BBC6}"/>
                </a:ext>
              </a:extLst>
            </p:cNvPr>
            <p:cNvSpPr/>
            <p:nvPr/>
          </p:nvSpPr>
          <p:spPr>
            <a:xfrm>
              <a:off x="6750814"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Noto Sans Korean Regular" panose="020B0500000000000000" pitchFamily="34" charset="-127"/>
                <a:ea typeface="Noto Sans Korean Regular" panose="020B0500000000000000" pitchFamily="34" charset="-127"/>
              </a:endParaRPr>
            </a:p>
          </p:txBody>
        </p:sp>
        <p:pic>
          <p:nvPicPr>
            <p:cNvPr id="58" name="그림 57">
              <a:extLst>
                <a:ext uri="{FF2B5EF4-FFF2-40B4-BE49-F238E27FC236}">
                  <a16:creationId xmlns:a16="http://schemas.microsoft.com/office/drawing/2014/main" id="{270B27BD-FB9D-4898-A589-FD59277EA7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417"/>
            <a:stretch/>
          </p:blipFill>
          <p:spPr>
            <a:xfrm>
              <a:off x="6921111" y="2535806"/>
              <a:ext cx="765888" cy="647814"/>
            </a:xfrm>
            <a:prstGeom prst="rect">
              <a:avLst/>
            </a:prstGeom>
          </p:spPr>
        </p:pic>
      </p:grpSp>
      <p:pic>
        <p:nvPicPr>
          <p:cNvPr id="59" name="Picture 2" descr="물음표, 물음표 png | PNGFlow">
            <a:extLst>
              <a:ext uri="{FF2B5EF4-FFF2-40B4-BE49-F238E27FC236}">
                <a16:creationId xmlns:a16="http://schemas.microsoft.com/office/drawing/2014/main" id="{391E7ACA-E250-4616-B7C5-6AC84AF7AD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8" b="96453" l="10000" r="90000">
                        <a14:foregroundMark x1="51023" y1="5068" x2="51023" y2="5068"/>
                        <a14:foregroundMark x1="50909" y1="88345" x2="50909" y2="88345"/>
                        <a14:foregroundMark x1="50909" y1="96453" x2="50909" y2="96453"/>
                        <a14:foregroundMark x1="51477" y1="338" x2="51477" y2="338"/>
                      </a14:backgroundRemoval>
                    </a14:imgEffect>
                  </a14:imgLayer>
                </a14:imgProps>
              </a:ext>
              <a:ext uri="{28A0092B-C50C-407E-A947-70E740481C1C}">
                <a14:useLocalDpi xmlns:a14="http://schemas.microsoft.com/office/drawing/2010/main" val="0"/>
              </a:ext>
            </a:extLst>
          </a:blip>
          <a:srcRect l="23579" r="23894"/>
          <a:stretch/>
        </p:blipFill>
        <p:spPr bwMode="auto">
          <a:xfrm>
            <a:off x="6053444" y="3330550"/>
            <a:ext cx="483918" cy="61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312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54EEA0A-1247-4E63-AD8E-1F35BE0E04E4}"/>
              </a:ext>
            </a:extLst>
          </p:cNvPr>
          <p:cNvSpPr txBox="1"/>
          <p:nvPr/>
        </p:nvSpPr>
        <p:spPr>
          <a:xfrm>
            <a:off x="1459016" y="1104063"/>
            <a:ext cx="929421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프로젝트 구조 상 디렉토리 구조를 유지할 수 없더라도 오픈소스 프로젝트명을 확인할 수 있도록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LICENSE, README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파일은 반드시 포함해 주세요</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11" name="그룹 10">
            <a:extLst>
              <a:ext uri="{FF2B5EF4-FFF2-40B4-BE49-F238E27FC236}">
                <a16:creationId xmlns:a16="http://schemas.microsoft.com/office/drawing/2014/main" id="{B0BEFCDA-4FA1-44AC-A6B4-EBF1AC6AFDE2}"/>
              </a:ext>
            </a:extLst>
          </p:cNvPr>
          <p:cNvGrpSpPr/>
          <p:nvPr/>
        </p:nvGrpSpPr>
        <p:grpSpPr>
          <a:xfrm>
            <a:off x="2695575" y="2003160"/>
            <a:ext cx="6819238" cy="4481341"/>
            <a:chOff x="2238374" y="1014137"/>
            <a:chExt cx="7486651" cy="4919939"/>
          </a:xfrm>
        </p:grpSpPr>
        <p:pic>
          <p:nvPicPr>
            <p:cNvPr id="12" name="그림 11">
              <a:extLst>
                <a:ext uri="{FF2B5EF4-FFF2-40B4-BE49-F238E27FC236}">
                  <a16:creationId xmlns:a16="http://schemas.microsoft.com/office/drawing/2014/main" id="{670D1F14-69C9-4516-AF23-F149F46C1671}"/>
                </a:ext>
              </a:extLst>
            </p:cNvPr>
            <p:cNvPicPr>
              <a:picLocks noChangeAspect="1"/>
            </p:cNvPicPr>
            <p:nvPr/>
          </p:nvPicPr>
          <p:blipFill rotWithShape="1">
            <a:blip r:embed="rId2"/>
            <a:srcRect l="1248" t="12778" r="1986" b="68611"/>
            <a:stretch/>
          </p:blipFill>
          <p:spPr>
            <a:xfrm>
              <a:off x="2238375" y="1014137"/>
              <a:ext cx="7486650" cy="1276350"/>
            </a:xfrm>
            <a:prstGeom prst="rect">
              <a:avLst/>
            </a:prstGeom>
          </p:spPr>
        </p:pic>
        <p:pic>
          <p:nvPicPr>
            <p:cNvPr id="13" name="그림 12">
              <a:extLst>
                <a:ext uri="{FF2B5EF4-FFF2-40B4-BE49-F238E27FC236}">
                  <a16:creationId xmlns:a16="http://schemas.microsoft.com/office/drawing/2014/main" id="{9ECB4C1D-A9C4-45BD-B2DC-C974C626F27B}"/>
                </a:ext>
              </a:extLst>
            </p:cNvPr>
            <p:cNvPicPr>
              <a:picLocks noChangeAspect="1"/>
            </p:cNvPicPr>
            <p:nvPr/>
          </p:nvPicPr>
          <p:blipFill rotWithShape="1">
            <a:blip r:embed="rId3"/>
            <a:srcRect l="1248" t="12083" r="1986" b="34788"/>
            <a:stretch/>
          </p:blipFill>
          <p:spPr>
            <a:xfrm>
              <a:off x="2238374" y="2290488"/>
              <a:ext cx="7486650" cy="3643588"/>
            </a:xfrm>
            <a:prstGeom prst="rect">
              <a:avLst/>
            </a:prstGeom>
          </p:spPr>
        </p:pic>
      </p:grpSp>
      <p:sp>
        <p:nvSpPr>
          <p:cNvPr id="14" name="직사각형 13">
            <a:extLst>
              <a:ext uri="{FF2B5EF4-FFF2-40B4-BE49-F238E27FC236}">
                <a16:creationId xmlns:a16="http://schemas.microsoft.com/office/drawing/2014/main" id="{48C71B8D-E8EF-42C0-A90A-CA6E31C38BAA}"/>
              </a:ext>
            </a:extLst>
          </p:cNvPr>
          <p:cNvSpPr/>
          <p:nvPr/>
        </p:nvSpPr>
        <p:spPr>
          <a:xfrm>
            <a:off x="2823160" y="5797673"/>
            <a:ext cx="869507" cy="4429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5" name="TextBox 14">
            <a:extLst>
              <a:ext uri="{FF2B5EF4-FFF2-40B4-BE49-F238E27FC236}">
                <a16:creationId xmlns:a16="http://schemas.microsoft.com/office/drawing/2014/main" id="{3F8FC01E-B05C-483E-8A34-DDEC9A24A59C}"/>
              </a:ext>
            </a:extLst>
          </p:cNvPr>
          <p:cNvSpPr txBox="1"/>
          <p:nvPr/>
        </p:nvSpPr>
        <p:spPr>
          <a:xfrm>
            <a:off x="3720390" y="5806235"/>
            <a:ext cx="2795637" cy="404392"/>
          </a:xfrm>
          <a:prstGeom prst="rect">
            <a:avLst/>
          </a:prstGeom>
          <a:solidFill>
            <a:schemeClr val="bg1"/>
          </a:solidFill>
        </p:spPr>
        <p:txBody>
          <a:bodyPr wrap="none" lIns="0" tIns="0" rIns="0" bIns="0" rtlCol="0" anchor="ctr">
            <a:normAutofit/>
          </a:bodyPr>
          <a:lstStyle/>
          <a:p>
            <a:pPr algn="ctr">
              <a:lnSpc>
                <a:spcPct val="120000"/>
              </a:lnSpc>
            </a:pPr>
            <a:r>
              <a:rPr lang="ko-KR" altLang="en-US" sz="16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프로젝트명을 확인할 수 있음</a:t>
            </a:r>
            <a:endParaRPr lang="en-US" altLang="ko-KR" sz="16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CA07B6E9-F0B1-4B56-A384-4386E831E66A}"/>
              </a:ext>
            </a:extLst>
          </p:cNvPr>
          <p:cNvGraphicFramePr>
            <a:graphicFrameLocks noGrp="1"/>
          </p:cNvGraphicFramePr>
          <p:nvPr>
            <p:extLst>
              <p:ext uri="{D42A27DB-BD31-4B8C-83A1-F6EECF244321}">
                <p14:modId xmlns:p14="http://schemas.microsoft.com/office/powerpoint/2010/main" val="18230798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170355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EDD50-6216-4DEB-BEB2-9C633120F7B2}"/>
              </a:ext>
            </a:extLst>
          </p:cNvPr>
          <p:cNvSpPr txBox="1"/>
          <p:nvPr/>
        </p:nvSpPr>
        <p:spPr>
          <a:xfrm>
            <a:off x="2201590" y="1104063"/>
            <a:ext cx="780906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 Party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 데이터 파일은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가급적 별도의 디렉토리에 모아 주세요</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예</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/external, /3rd_party). </a:t>
            </a:r>
          </a:p>
        </p:txBody>
      </p:sp>
      <p:pic>
        <p:nvPicPr>
          <p:cNvPr id="4" name="Picture 2" descr="folder icon pngì ëí ì´ë¯¸ì§ ê²ìê²°ê³¼">
            <a:extLst>
              <a:ext uri="{FF2B5EF4-FFF2-40B4-BE49-F238E27FC236}">
                <a16:creationId xmlns:a16="http://schemas.microsoft.com/office/drawing/2014/main" id="{791CAAE1-050A-41E2-81B3-457662BE9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6991" y="2073680"/>
            <a:ext cx="1468084" cy="14680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older icon pngì ëí ì´ë¯¸ì§ ê²ìê²°ê³¼">
            <a:extLst>
              <a:ext uri="{FF2B5EF4-FFF2-40B4-BE49-F238E27FC236}">
                <a16:creationId xmlns:a16="http://schemas.microsoft.com/office/drawing/2014/main" id="{B1EA5D10-8CC2-4F74-B759-66F1E9940A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2002734"/>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older icon pngì ëí ì´ë¯¸ì§ ê²ìê²°ê³¼">
            <a:extLst>
              <a:ext uri="{FF2B5EF4-FFF2-40B4-BE49-F238E27FC236}">
                <a16:creationId xmlns:a16="http://schemas.microsoft.com/office/drawing/2014/main" id="{6C4B3900-1CD4-43DB-BA45-FE1ECE9F0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3470818"/>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lder icon pngì ëí ì´ë¯¸ì§ ê²ìê²°ê³¼">
            <a:extLst>
              <a:ext uri="{FF2B5EF4-FFF2-40B4-BE49-F238E27FC236}">
                <a16:creationId xmlns:a16="http://schemas.microsoft.com/office/drawing/2014/main" id="{285E77E2-AFD3-4BA3-9E04-446CD80E2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4938901"/>
            <a:ext cx="1609976" cy="1609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03A8D0-E589-4F1C-91A8-F95560DCFA16}"/>
              </a:ext>
            </a:extLst>
          </p:cNvPr>
          <p:cNvSpPr txBox="1"/>
          <p:nvPr/>
        </p:nvSpPr>
        <p:spPr>
          <a:xfrm>
            <a:off x="7696336" y="2708734"/>
            <a:ext cx="666849"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hpple</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560B4570-DABC-47A7-9532-D231DDD8DDA4}"/>
              </a:ext>
            </a:extLst>
          </p:cNvPr>
          <p:cNvSpPr txBox="1"/>
          <p:nvPr/>
        </p:nvSpPr>
        <p:spPr>
          <a:xfrm>
            <a:off x="7721022" y="4172729"/>
            <a:ext cx="617477"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toast</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DC79E22F-FCE5-49C7-83DF-6CFB9ECC06CE}"/>
              </a:ext>
            </a:extLst>
          </p:cNvPr>
          <p:cNvSpPr txBox="1"/>
          <p:nvPr/>
        </p:nvSpPr>
        <p:spPr>
          <a:xfrm>
            <a:off x="7619746" y="5642925"/>
            <a:ext cx="830547"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webrtc</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5C8E3B06-1BA3-488D-A3E3-D69F1A1FA787}"/>
              </a:ext>
            </a:extLst>
          </p:cNvPr>
          <p:cNvSpPr txBox="1"/>
          <p:nvPr/>
        </p:nvSpPr>
        <p:spPr>
          <a:xfrm>
            <a:off x="3577790" y="2708734"/>
            <a:ext cx="986489"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cxnSp>
        <p:nvCxnSpPr>
          <p:cNvPr id="13" name="직선 연결선 12">
            <a:extLst>
              <a:ext uri="{FF2B5EF4-FFF2-40B4-BE49-F238E27FC236}">
                <a16:creationId xmlns:a16="http://schemas.microsoft.com/office/drawing/2014/main" id="{EEA4DB0F-8AD6-4E40-84D1-95BC596CDD67}"/>
              </a:ext>
            </a:extLst>
          </p:cNvPr>
          <p:cNvCxnSpPr>
            <a:cxnSpLocks/>
            <a:stCxn id="4" idx="3"/>
            <a:endCxn id="5" idx="1"/>
          </p:cNvCxnSpPr>
          <p:nvPr/>
        </p:nvCxnSpPr>
        <p:spPr>
          <a:xfrm>
            <a:off x="4805075" y="2807722"/>
            <a:ext cx="2419699" cy="0"/>
          </a:xfrm>
          <a:prstGeom prst="line">
            <a:avLst/>
          </a:prstGeom>
          <a:ln w="28575">
            <a:solidFill>
              <a:srgbClr val="69BF4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70613F73-FBF2-43E6-A2E9-74764C0C49F3}"/>
              </a:ext>
            </a:extLst>
          </p:cNvPr>
          <p:cNvCxnSpPr>
            <a:cxnSpLocks/>
            <a:stCxn id="4" idx="3"/>
            <a:endCxn id="6" idx="1"/>
          </p:cNvCxnSpPr>
          <p:nvPr/>
        </p:nvCxnSpPr>
        <p:spPr>
          <a:xfrm>
            <a:off x="4805075" y="2807722"/>
            <a:ext cx="2419699" cy="1468084"/>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D560A552-9166-43B2-8A06-63E1A49AFF28}"/>
              </a:ext>
            </a:extLst>
          </p:cNvPr>
          <p:cNvCxnSpPr>
            <a:cxnSpLocks/>
            <a:stCxn id="4" idx="3"/>
            <a:endCxn id="7" idx="1"/>
          </p:cNvCxnSpPr>
          <p:nvPr/>
        </p:nvCxnSpPr>
        <p:spPr>
          <a:xfrm>
            <a:off x="4805075" y="2807722"/>
            <a:ext cx="2419698" cy="2936167"/>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표 2">
            <a:extLst>
              <a:ext uri="{FF2B5EF4-FFF2-40B4-BE49-F238E27FC236}">
                <a16:creationId xmlns:a16="http://schemas.microsoft.com/office/drawing/2014/main" id="{86A7C406-822A-4355-B511-2FF027981B9A}"/>
              </a:ext>
            </a:extLst>
          </p:cNvPr>
          <p:cNvGraphicFramePr>
            <a:graphicFrameLocks noGrp="1"/>
          </p:cNvGraphicFramePr>
          <p:nvPr>
            <p:extLst>
              <p:ext uri="{D42A27DB-BD31-4B8C-83A1-F6EECF244321}">
                <p14:modId xmlns:p14="http://schemas.microsoft.com/office/powerpoint/2010/main" val="18230798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227693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2C7C8291-FAD2-47F6-9121-4ED223E64EDC}"/>
              </a:ext>
            </a:extLst>
          </p:cNvPr>
          <p:cNvSpPr/>
          <p:nvPr/>
        </p:nvSpPr>
        <p:spPr>
          <a:xfrm>
            <a:off x="0" y="680721"/>
            <a:ext cx="12192000" cy="5750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2" name="표 2">
            <a:extLst>
              <a:ext uri="{FF2B5EF4-FFF2-40B4-BE49-F238E27FC236}">
                <a16:creationId xmlns:a16="http://schemas.microsoft.com/office/drawing/2014/main" id="{FCF41465-82D2-4D67-9B44-E4D1139DDB81}"/>
              </a:ext>
            </a:extLst>
          </p:cNvPr>
          <p:cNvGraphicFramePr>
            <a:graphicFrameLocks noGrp="1"/>
          </p:cNvGraphicFramePr>
          <p:nvPr>
            <p:extLst>
              <p:ext uri="{D42A27DB-BD31-4B8C-83A1-F6EECF244321}">
                <p14:modId xmlns:p14="http://schemas.microsoft.com/office/powerpoint/2010/main" val="1236816480"/>
              </p:ext>
            </p:extLst>
          </p:nvPr>
        </p:nvGraphicFramePr>
        <p:xfrm>
          <a:off x="150724" y="97510"/>
          <a:ext cx="1746739" cy="58321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tblGrid>
              <a:tr h="466370">
                <a:tc>
                  <a:txBody>
                    <a:bodyPr/>
                    <a:lstStyle/>
                    <a:p>
                      <a:pPr algn="ctr" latinLnBrk="1"/>
                      <a:r>
                        <a:rPr lang="en-US" altLang="ko-KR" sz="1400" spc="-100" baseline="0" dirty="0">
                          <a:solidFill>
                            <a:srgbClr val="A1EF2B"/>
                          </a:solidFill>
                          <a:latin typeface="나눔스퀘어 Bold" panose="020B0600000101010101" pitchFamily="50" charset="-127"/>
                          <a:ea typeface="나눔스퀘어 Bold" panose="020B0600000101010101" pitchFamily="50" charset="-127"/>
                        </a:rPr>
                        <a:t>Summary</a:t>
                      </a:r>
                      <a:endParaRPr lang="ko-KR" altLang="en-US" sz="1400" spc="-100" baseline="0" dirty="0">
                        <a:solidFill>
                          <a:srgbClr val="A1EF2B"/>
                        </a:solidFill>
                        <a:latin typeface="나눔스퀘어 Bold" panose="020B0600000101010101" pitchFamily="50" charset="-127"/>
                        <a:ea typeface="나눔스퀘어 Bold" panose="020B0600000101010101" pitchFamily="50" charset="-127"/>
                      </a:endParaRP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rgbClr val="A1EF2B"/>
                    </a:solidFill>
                  </a:tcPr>
                </a:tc>
                <a:extLst>
                  <a:ext uri="{0D108BD9-81ED-4DB2-BD59-A6C34878D82A}">
                    <a16:rowId xmlns:a16="http://schemas.microsoft.com/office/drawing/2014/main" val="789987903"/>
                  </a:ext>
                </a:extLst>
              </a:tr>
            </a:tbl>
          </a:graphicData>
        </a:graphic>
      </p:graphicFrame>
      <p:sp>
        <p:nvSpPr>
          <p:cNvPr id="22" name="TextBox 21">
            <a:extLst>
              <a:ext uri="{FF2B5EF4-FFF2-40B4-BE49-F238E27FC236}">
                <a16:creationId xmlns:a16="http://schemas.microsoft.com/office/drawing/2014/main" id="{0681D9CD-0397-4066-83BF-68FA7C369B73}"/>
              </a:ext>
            </a:extLst>
          </p:cNvPr>
          <p:cNvSpPr txBox="1"/>
          <p:nvPr/>
        </p:nvSpPr>
        <p:spPr>
          <a:xfrm>
            <a:off x="3436320" y="1104063"/>
            <a:ext cx="533960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작성 시 아래 세 가지 사항을 준수하여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23" name="타원 22">
            <a:extLst>
              <a:ext uri="{FF2B5EF4-FFF2-40B4-BE49-F238E27FC236}">
                <a16:creationId xmlns:a16="http://schemas.microsoft.com/office/drawing/2014/main" id="{6210DF2A-15F9-4426-AFCC-CEE3DB953B99}"/>
              </a:ext>
            </a:extLst>
          </p:cNvPr>
          <p:cNvSpPr/>
          <p:nvPr/>
        </p:nvSpPr>
        <p:spPr>
          <a:xfrm>
            <a:off x="549313"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1</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A3EA3921-C522-4A03-80A9-1ABEC25EC115}"/>
              </a:ext>
            </a:extLst>
          </p:cNvPr>
          <p:cNvSpPr/>
          <p:nvPr/>
        </p:nvSpPr>
        <p:spPr>
          <a:xfrm>
            <a:off x="912838" y="1997170"/>
            <a:ext cx="3188693" cy="1552605"/>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함수만 복사해서</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사용하지 말고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디렉토리 단위로 사용하고</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원본과 동일하게</a:t>
            </a:r>
            <a:b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b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오리지널 프로젝트명이 포함되게</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1600" spc="-150" dirty="0">
              <a:ln w="0">
                <a:solidFill>
                  <a:schemeClr val="tx1">
                    <a:alpha val="0"/>
                  </a:schemeClr>
                </a:solidFill>
              </a:ln>
              <a:solidFill>
                <a:srgbClr val="E6C284"/>
              </a:solidFill>
              <a:latin typeface="나눔스퀘어 Bold" panose="020B0600000101010101" pitchFamily="50" charset="-127"/>
              <a:ea typeface="나눔스퀘어 Bold" panose="020B0600000101010101" pitchFamily="50" charset="-127"/>
            </a:endParaRPr>
          </a:p>
        </p:txBody>
      </p:sp>
      <p:cxnSp>
        <p:nvCxnSpPr>
          <p:cNvPr id="25" name="직선 연결선 24">
            <a:extLst>
              <a:ext uri="{FF2B5EF4-FFF2-40B4-BE49-F238E27FC236}">
                <a16:creationId xmlns:a16="http://schemas.microsoft.com/office/drawing/2014/main" id="{476128C8-E107-4F02-9668-C287E523B13E}"/>
              </a:ext>
            </a:extLst>
          </p:cNvPr>
          <p:cNvCxnSpPr>
            <a:cxnSpLocks/>
          </p:cNvCxnSpPr>
          <p:nvPr/>
        </p:nvCxnSpPr>
        <p:spPr>
          <a:xfrm>
            <a:off x="419083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9568B1E5-5BA0-48B4-B337-76D418704FCE}"/>
              </a:ext>
            </a:extLst>
          </p:cNvPr>
          <p:cNvSpPr/>
          <p:nvPr/>
        </p:nvSpPr>
        <p:spPr>
          <a:xfrm>
            <a:off x="4399395"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2</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27" name="직사각형 26">
            <a:extLst>
              <a:ext uri="{FF2B5EF4-FFF2-40B4-BE49-F238E27FC236}">
                <a16:creationId xmlns:a16="http://schemas.microsoft.com/office/drawing/2014/main" id="{99756D17-4153-49B4-B5D7-4AF992D053F2}"/>
              </a:ext>
            </a:extLst>
          </p:cNvPr>
          <p:cNvSpPr/>
          <p:nvPr/>
        </p:nvSpPr>
        <p:spPr>
          <a:xfrm>
            <a:off x="4762920" y="1997170"/>
            <a:ext cx="3179075" cy="961674"/>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프로젝트명을 확인할 수 있도록 </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LICENSE, README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파일은 반드시 </a:t>
            </a:r>
            <a:endPar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포함</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cxnSp>
        <p:nvCxnSpPr>
          <p:cNvPr id="28" name="직선 연결선 27">
            <a:extLst>
              <a:ext uri="{FF2B5EF4-FFF2-40B4-BE49-F238E27FC236}">
                <a16:creationId xmlns:a16="http://schemas.microsoft.com/office/drawing/2014/main" id="{F97BAFA2-8035-481C-8F82-D0465DFE8922}"/>
              </a:ext>
            </a:extLst>
          </p:cNvPr>
          <p:cNvCxnSpPr>
            <a:cxnSpLocks/>
          </p:cNvCxnSpPr>
          <p:nvPr/>
        </p:nvCxnSpPr>
        <p:spPr>
          <a:xfrm>
            <a:off x="823912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351D96A4-1907-4B5A-AD17-F6A814EF847D}"/>
              </a:ext>
            </a:extLst>
          </p:cNvPr>
          <p:cNvSpPr/>
          <p:nvPr/>
        </p:nvSpPr>
        <p:spPr>
          <a:xfrm>
            <a:off x="8447684"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3</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3D74FDB2-2F0D-4E32-B3C0-2A7B589CEF06}"/>
              </a:ext>
            </a:extLst>
          </p:cNvPr>
          <p:cNvSpPr/>
          <p:nvPr/>
        </p:nvSpPr>
        <p:spPr>
          <a:xfrm>
            <a:off x="8811209" y="1997170"/>
            <a:ext cx="2989921" cy="1257139"/>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Party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는</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가급적 별도의 디렉토리에 모아주세요</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(external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등과 같은 폴더로</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1" name="그룹 30">
            <a:extLst>
              <a:ext uri="{FF2B5EF4-FFF2-40B4-BE49-F238E27FC236}">
                <a16:creationId xmlns:a16="http://schemas.microsoft.com/office/drawing/2014/main" id="{21882CDA-52BD-4AE5-94C1-CF3DEECBDF97}"/>
              </a:ext>
            </a:extLst>
          </p:cNvPr>
          <p:cNvGrpSpPr/>
          <p:nvPr/>
        </p:nvGrpSpPr>
        <p:grpSpPr>
          <a:xfrm>
            <a:off x="5393155" y="3078802"/>
            <a:ext cx="1643650" cy="1149363"/>
            <a:chOff x="2765108" y="3464179"/>
            <a:chExt cx="2196850" cy="1374354"/>
          </a:xfrm>
        </p:grpSpPr>
        <p:sp>
          <p:nvSpPr>
            <p:cNvPr id="32" name="직사각형 31">
              <a:extLst>
                <a:ext uri="{FF2B5EF4-FFF2-40B4-BE49-F238E27FC236}">
                  <a16:creationId xmlns:a16="http://schemas.microsoft.com/office/drawing/2014/main" id="{C1E6DF12-2BB1-4112-B406-CE2459B9232D}"/>
                </a:ext>
              </a:extLst>
            </p:cNvPr>
            <p:cNvSpPr/>
            <p:nvPr/>
          </p:nvSpPr>
          <p:spPr>
            <a:xfrm>
              <a:off x="2765108" y="3464179"/>
              <a:ext cx="2196850" cy="1374354"/>
            </a:xfrm>
            <a:prstGeom prst="rect">
              <a:avLst/>
            </a:prstGeom>
            <a:solidFill>
              <a:schemeClr val="tx1">
                <a:lumMod val="75000"/>
                <a:lumOff val="2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cxnSp>
          <p:nvCxnSpPr>
            <p:cNvPr id="33" name="직선 연결선 32">
              <a:extLst>
                <a:ext uri="{FF2B5EF4-FFF2-40B4-BE49-F238E27FC236}">
                  <a16:creationId xmlns:a16="http://schemas.microsoft.com/office/drawing/2014/main" id="{14D9A016-1B4C-4065-9927-43DB002E97C4}"/>
                </a:ext>
              </a:extLst>
            </p:cNvPr>
            <p:cNvCxnSpPr/>
            <p:nvPr/>
          </p:nvCxnSpPr>
          <p:spPr>
            <a:xfrm>
              <a:off x="2765108" y="3695751"/>
              <a:ext cx="219685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C050A94-BC41-47AA-81A3-8C54FACBE9E7}"/>
                </a:ext>
              </a:extLst>
            </p:cNvPr>
            <p:cNvSpPr txBox="1"/>
            <p:nvPr/>
          </p:nvSpPr>
          <p:spPr>
            <a:xfrm>
              <a:off x="4527803" y="3506710"/>
              <a:ext cx="417792" cy="145676"/>
            </a:xfrm>
            <a:prstGeom prst="rect">
              <a:avLst/>
            </a:prstGeom>
            <a:noFill/>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 ● </a:t>
              </a:r>
            </a:p>
          </p:txBody>
        </p:sp>
      </p:grpSp>
      <p:sp>
        <p:nvSpPr>
          <p:cNvPr id="38" name="TextBox 37">
            <a:extLst>
              <a:ext uri="{FF2B5EF4-FFF2-40B4-BE49-F238E27FC236}">
                <a16:creationId xmlns:a16="http://schemas.microsoft.com/office/drawing/2014/main" id="{DA00090E-2A05-41F4-9DD2-18A8C70F42B9}"/>
              </a:ext>
            </a:extLst>
          </p:cNvPr>
          <p:cNvSpPr txBox="1"/>
          <p:nvPr/>
        </p:nvSpPr>
        <p:spPr>
          <a:xfrm>
            <a:off x="5524808" y="3474270"/>
            <a:ext cx="1098058" cy="430439"/>
          </a:xfrm>
          <a:prstGeom prst="rect">
            <a:avLst/>
          </a:prstGeom>
          <a:noFill/>
        </p:spPr>
        <p:txBody>
          <a:bodyPr wrap="none" lIns="0" tIns="0" rIns="0" bIns="0" rtlCol="0" anchor="ctr">
            <a:spAutoFit/>
          </a:bodyPr>
          <a:lstStyle/>
          <a:p>
            <a:pPr marL="171450" indent="-171450">
              <a:lnSpc>
                <a:spcPct val="120000"/>
              </a:lnSpc>
              <a:buFont typeface="Wingdings" panose="05000000000000000000" pitchFamily="2" charset="2"/>
              <a:buChar char="ü"/>
            </a:pPr>
            <a:r>
              <a:rPr lang="en-US" altLang="ko-KR"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LICENSE.txt</a:t>
            </a:r>
          </a:p>
          <a:p>
            <a:pPr marL="171450" indent="-171450">
              <a:lnSpc>
                <a:spcPct val="120000"/>
              </a:lnSpc>
              <a:buFont typeface="Wingdings" panose="05000000000000000000" pitchFamily="2" charset="2"/>
              <a:buChar char="ü"/>
            </a:pPr>
            <a:r>
              <a:rPr lang="en-US" altLang="ko-KR"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README.md</a:t>
            </a:r>
            <a:endParaRPr lang="ko-KR" altLang="en-US"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9" name="Picture 2" descr="folder icon pngì ëí ì´ë¯¸ì§ ê²ìê²°ê³¼">
            <a:extLst>
              <a:ext uri="{FF2B5EF4-FFF2-40B4-BE49-F238E27FC236}">
                <a16:creationId xmlns:a16="http://schemas.microsoft.com/office/drawing/2014/main" id="{90001531-D052-4F73-A134-2EEFD917D8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858" y="3240223"/>
            <a:ext cx="895692" cy="89569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7C7A8E9-E383-4A73-88D0-9E438C3C1CFA}"/>
              </a:ext>
            </a:extLst>
          </p:cNvPr>
          <p:cNvSpPr txBox="1"/>
          <p:nvPr/>
        </p:nvSpPr>
        <p:spPr>
          <a:xfrm>
            <a:off x="9614561" y="3605978"/>
            <a:ext cx="789832" cy="278410"/>
          </a:xfrm>
          <a:prstGeom prst="rect">
            <a:avLst/>
          </a:prstGeom>
          <a:noFill/>
        </p:spPr>
        <p:txBody>
          <a:bodyPr wrap="none" lIns="0" tIns="0" rIns="0" bIns="0" rtlCol="0" anchor="ctr">
            <a:spAutoFit/>
          </a:bodyPr>
          <a:lstStyle/>
          <a:p>
            <a:pPr algn="ctr">
              <a:lnSpc>
                <a:spcPct val="120000"/>
              </a:lnSpc>
            </a:pPr>
            <a:r>
              <a:rPr lang="en-US" altLang="ko-KR" sz="1600" dirty="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pic>
        <p:nvPicPr>
          <p:cNvPr id="44" name="Picture 4" descr="folder icon pngì ëí ì´ë¯¸ì§ ê²ìê²°ê³¼">
            <a:extLst>
              <a:ext uri="{FF2B5EF4-FFF2-40B4-BE49-F238E27FC236}">
                <a16:creationId xmlns:a16="http://schemas.microsoft.com/office/drawing/2014/main" id="{4975D35B-36D9-40A5-AA02-F944164E5B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858" y="3837774"/>
            <a:ext cx="870368" cy="87036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7AC6459-6A53-4A93-9B40-0BA63F1706D2}"/>
              </a:ext>
            </a:extLst>
          </p:cNvPr>
          <p:cNvSpPr txBox="1"/>
          <p:nvPr/>
        </p:nvSpPr>
        <p:spPr>
          <a:xfrm>
            <a:off x="1224094" y="4225678"/>
            <a:ext cx="371897" cy="278410"/>
          </a:xfrm>
          <a:prstGeom prst="rect">
            <a:avLst/>
          </a:prstGeom>
          <a:noFill/>
          <a:ln>
            <a:noFill/>
          </a:ln>
        </p:spPr>
        <p:txBody>
          <a:bodyPr wrap="none" lIns="0" tIns="0" rIns="0" bIns="0" rtlCol="0" anchor="ctr">
            <a:spAutoFit/>
          </a:bodyPr>
          <a:lstStyle/>
          <a:p>
            <a:pPr algn="ctr">
              <a:lnSpc>
                <a:spcPct val="120000"/>
              </a:lnSpc>
            </a:pPr>
            <a:r>
              <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rPr>
              <a:t>원본</a:t>
            </a:r>
          </a:p>
        </p:txBody>
      </p:sp>
      <p:sp>
        <p:nvSpPr>
          <p:cNvPr id="46" name="화살표: 오른쪽 45">
            <a:extLst>
              <a:ext uri="{FF2B5EF4-FFF2-40B4-BE49-F238E27FC236}">
                <a16:creationId xmlns:a16="http://schemas.microsoft.com/office/drawing/2014/main" id="{77CFE97F-116A-412B-99F1-E4FBF04DE82C}"/>
              </a:ext>
            </a:extLst>
          </p:cNvPr>
          <p:cNvSpPr/>
          <p:nvPr/>
        </p:nvSpPr>
        <p:spPr>
          <a:xfrm>
            <a:off x="2008272" y="3986849"/>
            <a:ext cx="311084" cy="546754"/>
          </a:xfrm>
          <a:prstGeom prst="rightArrow">
            <a:avLst/>
          </a:prstGeom>
          <a:gradFill flip="none" rotWithShape="1">
            <a:gsLst>
              <a:gs pos="0">
                <a:schemeClr val="accent1">
                  <a:lumMod val="5000"/>
                  <a:lumOff val="95000"/>
                  <a:alpha val="0"/>
                </a:schemeClr>
              </a:gs>
              <a:gs pos="55000">
                <a:schemeClr val="bg1">
                  <a:lumMod val="75000"/>
                  <a:alpha val="25000"/>
                </a:schemeClr>
              </a:gs>
              <a:gs pos="100000">
                <a:schemeClr val="bg1">
                  <a:lumMod val="75000"/>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51" name="Picture 2" descr="folder png에 대한 이미지 검색결과">
            <a:extLst>
              <a:ext uri="{FF2B5EF4-FFF2-40B4-BE49-F238E27FC236}">
                <a16:creationId xmlns:a16="http://schemas.microsoft.com/office/drawing/2014/main" id="{9B5FA512-530E-412D-85FF-73DDA01B9B5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8302" b="90189" l="10000" r="90000">
                        <a14:foregroundMark x1="37024" y1="8302" x2="37024" y2="8302"/>
                        <a14:foregroundMark x1="44167" y1="9434" x2="49524" y2="14906"/>
                        <a14:foregroundMark x1="49524" y1="14906" x2="50000" y2="15094"/>
                        <a14:foregroundMark x1="22619" y1="89623" x2="66905" y2="90189"/>
                        <a14:foregroundMark x1="20476" y1="11698" x2="19762" y2="14717"/>
                        <a14:foregroundMark x1="21904" y1="10189" x2="21003" y2="10903"/>
                        <a14:foregroundMark x1="22381" y1="9811" x2="21904" y2="10189"/>
                        <a14:foregroundMark x1="22857" y1="8868" x2="21196" y2="10184"/>
                        <a14:foregroundMark x1="22143" y1="10189" x2="21905" y2="10566"/>
                        <a14:foregroundMark x1="23214" y1="8491" x2="22143" y2="10189"/>
                        <a14:backgroundMark x1="20595" y1="10189" x2="20595" y2="10189"/>
                        <a14:backgroundMark x1="20714" y1="10189" x2="21548" y2="8868"/>
                      </a14:backgroundRemoval>
                    </a14:imgEffect>
                  </a14:imgLayer>
                </a14:imgProps>
              </a:ext>
              <a:ext uri="{28A0092B-C50C-407E-A947-70E740481C1C}">
                <a14:useLocalDpi xmlns:a14="http://schemas.microsoft.com/office/drawing/2010/main" val="0"/>
              </a:ext>
            </a:extLst>
          </a:blip>
          <a:srcRect/>
          <a:stretch>
            <a:fillRect/>
          </a:stretch>
        </p:blipFill>
        <p:spPr bwMode="auto">
          <a:xfrm>
            <a:off x="2029161" y="3630406"/>
            <a:ext cx="2036766" cy="128510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960E74-F0EB-4E46-B967-4BBE4F86027A}"/>
              </a:ext>
            </a:extLst>
          </p:cNvPr>
          <p:cNvSpPr txBox="1"/>
          <p:nvPr/>
        </p:nvSpPr>
        <p:spPr>
          <a:xfrm>
            <a:off x="2675647" y="4225678"/>
            <a:ext cx="743793" cy="278410"/>
          </a:xfrm>
          <a:prstGeom prst="rect">
            <a:avLst/>
          </a:prstGeom>
          <a:noFill/>
          <a:ln>
            <a:noFill/>
          </a:ln>
        </p:spPr>
        <p:txBody>
          <a:bodyPr wrap="none" lIns="0" tIns="0" rIns="0" bIns="0" rtlCol="0" anchor="ctr">
            <a:spAutoFit/>
          </a:bodyPr>
          <a:lstStyle/>
          <a:p>
            <a:pPr algn="ctr">
              <a:lnSpc>
                <a:spcPct val="120000"/>
              </a:lnSpc>
            </a:pPr>
            <a:r>
              <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rPr>
              <a:t>프로젝트</a:t>
            </a:r>
          </a:p>
        </p:txBody>
      </p:sp>
      <p:pic>
        <p:nvPicPr>
          <p:cNvPr id="55" name="Picture 4" descr="folder icon pngì ëí ì´ë¯¸ì§ ê²ìê²°ê³¼">
            <a:extLst>
              <a:ext uri="{FF2B5EF4-FFF2-40B4-BE49-F238E27FC236}">
                <a16:creationId xmlns:a16="http://schemas.microsoft.com/office/drawing/2014/main" id="{659069E9-32A7-434E-882E-5659AA68C8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153"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folder icon pngì ëí ì´ë¯¸ì§ ê²ìê²°ê³¼">
            <a:extLst>
              <a:ext uri="{FF2B5EF4-FFF2-40B4-BE49-F238E27FC236}">
                <a16:creationId xmlns:a16="http://schemas.microsoft.com/office/drawing/2014/main" id="{13B95B5F-27AD-4019-8505-583A768125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92410"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folder icon pngì ëí ì´ë¯¸ì§ ê²ìê²°ê³¼">
            <a:extLst>
              <a:ext uri="{FF2B5EF4-FFF2-40B4-BE49-F238E27FC236}">
                <a16:creationId xmlns:a16="http://schemas.microsoft.com/office/drawing/2014/main" id="{92BA179B-041D-4240-AA22-90E5B37DB3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4667" y="4326307"/>
            <a:ext cx="623290" cy="62329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연결선: 꺾임 64">
            <a:extLst>
              <a:ext uri="{FF2B5EF4-FFF2-40B4-BE49-F238E27FC236}">
                <a16:creationId xmlns:a16="http://schemas.microsoft.com/office/drawing/2014/main" id="{79A32670-2A2F-40A9-9F35-A6B302E9B558}"/>
              </a:ext>
            </a:extLst>
          </p:cNvPr>
          <p:cNvCxnSpPr>
            <a:cxnSpLocks/>
            <a:stCxn id="39" idx="2"/>
            <a:endCxn id="55" idx="0"/>
          </p:cNvCxnSpPr>
          <p:nvPr/>
        </p:nvCxnSpPr>
        <p:spPr>
          <a:xfrm rot="5400000">
            <a:off x="9553055" y="3874658"/>
            <a:ext cx="190392" cy="712906"/>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71CD9953-AA83-45C4-A908-EEBADCB21830}"/>
              </a:ext>
            </a:extLst>
          </p:cNvPr>
          <p:cNvCxnSpPr>
            <a:cxnSpLocks/>
            <a:stCxn id="39" idx="2"/>
            <a:endCxn id="64" idx="0"/>
          </p:cNvCxnSpPr>
          <p:nvPr/>
        </p:nvCxnSpPr>
        <p:spPr>
          <a:xfrm rot="16200000" flipH="1">
            <a:off x="10265312" y="3875307"/>
            <a:ext cx="190392" cy="711608"/>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E94F543A-CE3D-4639-ACBB-E13279419498}"/>
              </a:ext>
            </a:extLst>
          </p:cNvPr>
          <p:cNvCxnSpPr>
            <a:stCxn id="39" idx="2"/>
            <a:endCxn id="63" idx="0"/>
          </p:cNvCxnSpPr>
          <p:nvPr/>
        </p:nvCxnSpPr>
        <p:spPr>
          <a:xfrm rot="5400000">
            <a:off x="9909184" y="4230787"/>
            <a:ext cx="190392" cy="649"/>
          </a:xfrm>
          <a:prstGeom prst="bentConnector3">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02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모서리가 둥근 직사각형 17">
            <a:extLst>
              <a:ext uri="{FF2B5EF4-FFF2-40B4-BE49-F238E27FC236}">
                <a16:creationId xmlns:a16="http://schemas.microsoft.com/office/drawing/2014/main" id="{E336349D-6793-4D58-994C-41123B076410}"/>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오픈소스 관련 문의처를</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기입하세요</a:t>
            </a:r>
          </a:p>
        </p:txBody>
      </p:sp>
    </p:spTree>
    <p:extLst>
      <p:ext uri="{BB962C8B-B14F-4D97-AF65-F5344CB8AC3E}">
        <p14:creationId xmlns:p14="http://schemas.microsoft.com/office/powerpoint/2010/main" val="2440365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98896AE-AF2E-46FE-8CCE-6AF0AE078317}"/>
              </a:ext>
            </a:extLst>
          </p:cNvPr>
          <p:cNvSpPr/>
          <p:nvPr/>
        </p:nvSpPr>
        <p:spPr>
          <a:xfrm>
            <a:off x="1065340"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참고자료</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93D6F683-3047-4990-AFDD-78F60BA7F310}"/>
              </a:ext>
            </a:extLst>
          </p:cNvPr>
          <p:cNvSpPr txBox="1"/>
          <p:nvPr/>
        </p:nvSpPr>
        <p:spPr>
          <a:xfrm>
            <a:off x="1065341" y="2078753"/>
            <a:ext cx="6102953" cy="1642822"/>
          </a:xfrm>
          <a:prstGeom prst="rect">
            <a:avLst/>
          </a:prstGeom>
          <a:noFill/>
        </p:spPr>
        <p:txBody>
          <a:bodyPr wrap="none" lIns="0" tIns="0" rIns="0" bIns="0" rtlCol="0" anchor="t">
            <a:spAutoFit/>
          </a:bodyPr>
          <a:lstStyle/>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3"/>
              </a:rPr>
              <a:t>네이버 오픈소스 가이드</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SK Telecom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오픈소스 가이드</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오픈소스를 사용하고</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준비하는 개발자를 위한 가이드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 Kakao</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공개</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SW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라이선스 가이드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정보통신산업진흥원</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기업 공개</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SW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거버넌스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Openchain 2.0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해설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정보통신산업진흥원</a:t>
            </a:r>
            <a:endPar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09626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grpSp>
        <p:nvGrpSpPr>
          <p:cNvPr id="4" name="그룹 3">
            <a:extLst>
              <a:ext uri="{FF2B5EF4-FFF2-40B4-BE49-F238E27FC236}">
                <a16:creationId xmlns:a16="http://schemas.microsoft.com/office/drawing/2014/main" id="{5F5EE4CF-B02C-4586-8495-92C8B764A0F3}"/>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7" name="Picture 6" descr="Sudo eliminated the vulnerability with SE-Linux systems | Cyberops">
              <a:extLst>
                <a:ext uri="{FF2B5EF4-FFF2-40B4-BE49-F238E27FC236}">
                  <a16:creationId xmlns:a16="http://schemas.microsoft.com/office/drawing/2014/main" id="{13A68C89-A287-4EAD-ABAE-349AEF9B1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199" y="3371060"/>
              <a:ext cx="2441122" cy="136214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87DF1258-543A-4CA9-9787-EFC3CBDCA2B6}"/>
              </a:ext>
            </a:extLst>
          </p:cNvPr>
          <p:cNvGrpSpPr/>
          <p:nvPr/>
        </p:nvGrpSpPr>
        <p:grpSpPr>
          <a:xfrm>
            <a:off x="7234814" y="3140407"/>
            <a:ext cx="3469402" cy="1823454"/>
            <a:chOff x="7234814" y="3140407"/>
            <a:chExt cx="3469402" cy="1823454"/>
          </a:xfrm>
        </p:grpSpPr>
        <p:sp>
          <p:nvSpPr>
            <p:cNvPr id="15" name="직사각형 14">
              <a:extLst>
                <a:ext uri="{FF2B5EF4-FFF2-40B4-BE49-F238E27FC236}">
                  <a16:creationId xmlns:a16="http://schemas.microsoft.com/office/drawing/2014/main" id="{C1EA9574-FA1C-494E-B065-28970BC9D506}"/>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2056" name="Picture 8" descr="Windows logos PNG images free download, windows logo PNG">
              <a:extLst>
                <a:ext uri="{FF2B5EF4-FFF2-40B4-BE49-F238E27FC236}">
                  <a16:creationId xmlns:a16="http://schemas.microsoft.com/office/drawing/2014/main" id="{F05CC9A8-C6EC-4AD5-8D18-B1342E657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87" y="3774182"/>
              <a:ext cx="3004456" cy="55590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6" name="표 2">
            <a:extLst>
              <a:ext uri="{FF2B5EF4-FFF2-40B4-BE49-F238E27FC236}">
                <a16:creationId xmlns:a16="http://schemas.microsoft.com/office/drawing/2014/main" id="{255D6F34-8DC6-40D8-8D33-5A463AF85418}"/>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48815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344C3B0-7B32-4429-8928-99CE268F51CD}"/>
              </a:ext>
            </a:extLst>
          </p:cNvPr>
          <p:cNvGrpSpPr/>
          <p:nvPr/>
        </p:nvGrpSpPr>
        <p:grpSpPr>
          <a:xfrm>
            <a:off x="7234814" y="3140407"/>
            <a:ext cx="3469402" cy="1823454"/>
            <a:chOff x="7234814" y="3140407"/>
            <a:chExt cx="3469402" cy="1823454"/>
          </a:xfrm>
        </p:grpSpPr>
        <p:sp>
          <p:nvSpPr>
            <p:cNvPr id="9" name="직사각형 8">
              <a:extLst>
                <a:ext uri="{FF2B5EF4-FFF2-40B4-BE49-F238E27FC236}">
                  <a16:creationId xmlns:a16="http://schemas.microsoft.com/office/drawing/2014/main" id="{AA85A756-F2CD-4883-87AB-67FEE3F99877}"/>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7170" name="Picture 2" descr="Microsoft SQL Server Logo Download - AI - All Vector Logo">
              <a:extLst>
                <a:ext uri="{FF2B5EF4-FFF2-40B4-BE49-F238E27FC236}">
                  <a16:creationId xmlns:a16="http://schemas.microsoft.com/office/drawing/2014/main" id="{C82C95C0-C1D4-49DB-8CD0-3B1FAC18F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292"/>
            <a:stretch/>
          </p:blipFill>
          <p:spPr bwMode="auto">
            <a:xfrm>
              <a:off x="7466056" y="3261940"/>
              <a:ext cx="3006918" cy="1580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a:extLst>
              <a:ext uri="{FF2B5EF4-FFF2-40B4-BE49-F238E27FC236}">
                <a16:creationId xmlns:a16="http://schemas.microsoft.com/office/drawing/2014/main" id="{3D859E9B-C41D-4667-9155-D7742C0FA80C}"/>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026" name="Picture 2" descr="mariadb - Docker Hub">
              <a:extLst>
                <a:ext uri="{FF2B5EF4-FFF2-40B4-BE49-F238E27FC236}">
                  <a16:creationId xmlns:a16="http://schemas.microsoft.com/office/drawing/2014/main" id="{3FE56E9C-2CC4-42EC-B090-9E7D73686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172" y="3376811"/>
              <a:ext cx="1815700" cy="136546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표 2">
            <a:extLst>
              <a:ext uri="{FF2B5EF4-FFF2-40B4-BE49-F238E27FC236}">
                <a16:creationId xmlns:a16="http://schemas.microsoft.com/office/drawing/2014/main" id="{10EF6A96-5EF5-4B48-893A-C8A61B513B10}"/>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79337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1919103" y="1104063"/>
            <a:ext cx="837408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하지만 오픈소스와 상용 소프트웨어 모두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소프트웨어에 관한 지적재산권으로 보호</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되며</a:t>
            </a:r>
            <a:endPar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위반 시 지적재산권법에 의해 손해배상 또는 형사처벌을 받을 수 있습니다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설명선: 왼쪽/오른쪽 화살표 10">
            <a:extLst>
              <a:ext uri="{FF2B5EF4-FFF2-40B4-BE49-F238E27FC236}">
                <a16:creationId xmlns:a16="http://schemas.microsoft.com/office/drawing/2014/main" id="{0648F122-5826-4A32-8245-2AFC28C32C9A}"/>
              </a:ext>
            </a:extLst>
          </p:cNvPr>
          <p:cNvSpPr/>
          <p:nvPr/>
        </p:nvSpPr>
        <p:spPr>
          <a:xfrm rot="10800000">
            <a:off x="3449933" y="3392363"/>
            <a:ext cx="5312230" cy="1516567"/>
          </a:xfrm>
          <a:prstGeom prst="leftRightArrowCallout">
            <a:avLst>
              <a:gd name="adj1" fmla="val 22789"/>
              <a:gd name="adj2" fmla="val 25000"/>
              <a:gd name="adj3" fmla="val 19368"/>
              <a:gd name="adj4" fmla="val 48123"/>
            </a:avLst>
          </a:prstGeom>
          <a:solidFill>
            <a:srgbClr val="6699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F51ADC9B-E379-4BC7-AAC1-B9AAE20C3094}"/>
              </a:ext>
            </a:extLst>
          </p:cNvPr>
          <p:cNvSpPr/>
          <p:nvPr/>
        </p:nvSpPr>
        <p:spPr>
          <a:xfrm>
            <a:off x="5291933" y="3858258"/>
            <a:ext cx="1608133" cy="584775"/>
          </a:xfrm>
          <a:prstGeom prst="rect">
            <a:avLst/>
          </a:prstGeom>
        </p:spPr>
        <p:txBody>
          <a:bodyPr wrap="none">
            <a:spAutoFit/>
          </a:bodyPr>
          <a:lstStyle/>
          <a:p>
            <a:pPr lvl="0" algn="ctr"/>
            <a:r>
              <a:rPr lang="ko-KR" altLang="en-US" sz="1600" spc="-100" dirty="0">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소프트웨어에 관한</a:t>
            </a:r>
          </a:p>
          <a:p>
            <a:pPr lvl="0" algn="ctr"/>
            <a:r>
              <a:rPr lang="ko-KR" altLang="en-US" sz="1600" spc="-100" dirty="0">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지적재산권법 적용</a:t>
            </a:r>
          </a:p>
        </p:txBody>
      </p:sp>
      <p:graphicFrame>
        <p:nvGraphicFramePr>
          <p:cNvPr id="9" name="표 2">
            <a:extLst>
              <a:ext uri="{FF2B5EF4-FFF2-40B4-BE49-F238E27FC236}">
                <a16:creationId xmlns:a16="http://schemas.microsoft.com/office/drawing/2014/main" id="{A3AFF84A-51AD-4632-89B8-84BA2D8F5449}"/>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52688654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6841</TotalTime>
  <Words>4322</Words>
  <Application>Microsoft Office PowerPoint</Application>
  <PresentationFormat>와이드스크린</PresentationFormat>
  <Paragraphs>1179</Paragraphs>
  <Slides>68</Slides>
  <Notes>41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68</vt:i4>
      </vt:variant>
    </vt:vector>
  </HeadingPairs>
  <TitlesOfParts>
    <vt:vector size="76" baseType="lpstr">
      <vt:lpstr>나눔스퀘어 Bold</vt:lpstr>
      <vt:lpstr>Consolas</vt:lpstr>
      <vt:lpstr>Wingdings</vt:lpstr>
      <vt:lpstr>Noto Sans Korean Regular</vt:lpstr>
      <vt:lpstr>나눔스퀘어</vt:lpstr>
      <vt:lpstr>Arial</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한지호(HAN JI HO)(yulica37)</dc:creator>
  <cp:lastModifiedBy>한지호(HAN JI HO)(yulica37)</cp:lastModifiedBy>
  <cp:revision>406</cp:revision>
  <dcterms:created xsi:type="dcterms:W3CDTF">2020-03-26T02:19:28Z</dcterms:created>
  <dcterms:modified xsi:type="dcterms:W3CDTF">2020-10-24T04:05:47Z</dcterms:modified>
</cp:coreProperties>
</file>